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9"/>
  </p:notesMasterIdLst>
  <p:handoutMasterIdLst>
    <p:handoutMasterId r:id="rId20"/>
  </p:handoutMasterIdLst>
  <p:sldIdLst>
    <p:sldId id="265" r:id="rId2"/>
    <p:sldId id="278" r:id="rId3"/>
    <p:sldId id="282" r:id="rId4"/>
    <p:sldId id="291" r:id="rId5"/>
    <p:sldId id="283" r:id="rId6"/>
    <p:sldId id="276" r:id="rId7"/>
    <p:sldId id="284" r:id="rId8"/>
    <p:sldId id="288" r:id="rId9"/>
    <p:sldId id="280" r:id="rId10"/>
    <p:sldId id="267" r:id="rId11"/>
    <p:sldId id="266" r:id="rId12"/>
    <p:sldId id="268" r:id="rId13"/>
    <p:sldId id="269" r:id="rId14"/>
    <p:sldId id="287" r:id="rId15"/>
    <p:sldId id="289" r:id="rId16"/>
    <p:sldId id="290" r:id="rId17"/>
    <p:sldId id="274" r:id="rId18"/>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pitchFamily="-106" charset="0"/>
        <a:ea typeface="+mn-ea"/>
        <a:cs typeface="+mn-cs"/>
      </a:defRPr>
    </a:lvl1pPr>
    <a:lvl2pPr marL="457200" algn="l" rtl="0" fontAlgn="base">
      <a:spcBef>
        <a:spcPct val="0"/>
      </a:spcBef>
      <a:spcAft>
        <a:spcPct val="0"/>
      </a:spcAft>
      <a:defRPr kern="1200">
        <a:solidFill>
          <a:schemeClr val="tx1"/>
        </a:solidFill>
        <a:latin typeface="Arial" pitchFamily="-106" charset="0"/>
        <a:ea typeface="+mn-ea"/>
        <a:cs typeface="+mn-cs"/>
      </a:defRPr>
    </a:lvl2pPr>
    <a:lvl3pPr marL="914400" algn="l" rtl="0" fontAlgn="base">
      <a:spcBef>
        <a:spcPct val="0"/>
      </a:spcBef>
      <a:spcAft>
        <a:spcPct val="0"/>
      </a:spcAft>
      <a:defRPr kern="1200">
        <a:solidFill>
          <a:schemeClr val="tx1"/>
        </a:solidFill>
        <a:latin typeface="Arial" pitchFamily="-106" charset="0"/>
        <a:ea typeface="+mn-ea"/>
        <a:cs typeface="+mn-cs"/>
      </a:defRPr>
    </a:lvl3pPr>
    <a:lvl4pPr marL="1371600" algn="l" rtl="0" fontAlgn="base">
      <a:spcBef>
        <a:spcPct val="0"/>
      </a:spcBef>
      <a:spcAft>
        <a:spcPct val="0"/>
      </a:spcAft>
      <a:defRPr kern="1200">
        <a:solidFill>
          <a:schemeClr val="tx1"/>
        </a:solidFill>
        <a:latin typeface="Arial" pitchFamily="-106" charset="0"/>
        <a:ea typeface="+mn-ea"/>
        <a:cs typeface="+mn-cs"/>
      </a:defRPr>
    </a:lvl4pPr>
    <a:lvl5pPr marL="1828800" algn="l" rtl="0" fontAlgn="base">
      <a:spcBef>
        <a:spcPct val="0"/>
      </a:spcBef>
      <a:spcAft>
        <a:spcPct val="0"/>
      </a:spcAft>
      <a:defRPr kern="1200">
        <a:solidFill>
          <a:schemeClr val="tx1"/>
        </a:solidFill>
        <a:latin typeface="Arial" pitchFamily="-106" charset="0"/>
        <a:ea typeface="+mn-ea"/>
        <a:cs typeface="+mn-cs"/>
      </a:defRPr>
    </a:lvl5pPr>
    <a:lvl6pPr marL="2286000" algn="l" defTabSz="457200" rtl="0" eaLnBrk="1" latinLnBrk="0" hangingPunct="1">
      <a:defRPr kern="1200">
        <a:solidFill>
          <a:schemeClr val="tx1"/>
        </a:solidFill>
        <a:latin typeface="Arial" pitchFamily="-106" charset="0"/>
        <a:ea typeface="+mn-ea"/>
        <a:cs typeface="+mn-cs"/>
      </a:defRPr>
    </a:lvl6pPr>
    <a:lvl7pPr marL="2743200" algn="l" defTabSz="457200" rtl="0" eaLnBrk="1" latinLnBrk="0" hangingPunct="1">
      <a:defRPr kern="1200">
        <a:solidFill>
          <a:schemeClr val="tx1"/>
        </a:solidFill>
        <a:latin typeface="Arial" pitchFamily="-106" charset="0"/>
        <a:ea typeface="+mn-ea"/>
        <a:cs typeface="+mn-cs"/>
      </a:defRPr>
    </a:lvl7pPr>
    <a:lvl8pPr marL="3200400" algn="l" defTabSz="457200" rtl="0" eaLnBrk="1" latinLnBrk="0" hangingPunct="1">
      <a:defRPr kern="1200">
        <a:solidFill>
          <a:schemeClr val="tx1"/>
        </a:solidFill>
        <a:latin typeface="Arial" pitchFamily="-106" charset="0"/>
        <a:ea typeface="+mn-ea"/>
        <a:cs typeface="+mn-cs"/>
      </a:defRPr>
    </a:lvl8pPr>
    <a:lvl9pPr marL="3657600" algn="l" defTabSz="457200" rtl="0" eaLnBrk="1" latinLnBrk="0" hangingPunct="1">
      <a:defRPr kern="1200">
        <a:solidFill>
          <a:schemeClr val="tx1"/>
        </a:solidFill>
        <a:latin typeface="Arial" pitchFamily="-10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6D8A42-0EB0-20E1-EFE1-B670437D10F8}" name="Sara Westholm" initials="SW" userId="S::sara.westholm@hastnaringen.se::d3efc530-fb13-400e-8966-89a2864e92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64A043"/>
    <a:srgbClr val="D9D9D9"/>
    <a:srgbClr val="9C6409"/>
    <a:srgbClr val="FECB00"/>
    <a:srgbClr val="E98300"/>
    <a:srgbClr val="AA272F"/>
    <a:srgbClr val="72C7E7"/>
    <a:srgbClr val="008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06AE9-8459-4AB3-9D53-2E02347182F4}" v="7" dt="2025-05-06T11:47:14.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varScale="1">
        <p:scale>
          <a:sx n="52" d="100"/>
          <a:sy n="52" d="100"/>
        </p:scale>
        <p:origin x="1700"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arlsson" userId="ba2bf99a21f75467" providerId="LiveId" clId="{D2D06AE9-8459-4AB3-9D53-2E02347182F4}"/>
    <pc:docChg chg="modSld">
      <pc:chgData name="Maria Karlsson" userId="ba2bf99a21f75467" providerId="LiveId" clId="{D2D06AE9-8459-4AB3-9D53-2E02347182F4}" dt="2025-05-06T11:47:39.058" v="60" actId="20577"/>
      <pc:docMkLst>
        <pc:docMk/>
      </pc:docMkLst>
      <pc:sldChg chg="modSp mod">
        <pc:chgData name="Maria Karlsson" userId="ba2bf99a21f75467" providerId="LiveId" clId="{D2D06AE9-8459-4AB3-9D53-2E02347182F4}" dt="2025-05-06T11:14:58.894" v="58" actId="20577"/>
        <pc:sldMkLst>
          <pc:docMk/>
          <pc:sldMk cId="1340376606" sldId="274"/>
        </pc:sldMkLst>
        <pc:spChg chg="mod">
          <ac:chgData name="Maria Karlsson" userId="ba2bf99a21f75467" providerId="LiveId" clId="{D2D06AE9-8459-4AB3-9D53-2E02347182F4}" dt="2025-05-06T11:14:58.894" v="58" actId="20577"/>
          <ac:spMkLst>
            <pc:docMk/>
            <pc:sldMk cId="1340376606" sldId="274"/>
            <ac:spMk id="5" creationId="{78D187B6-8576-46FB-B6C6-8C2C09E6029B}"/>
          </ac:spMkLst>
        </pc:spChg>
      </pc:sldChg>
      <pc:sldChg chg="modSp mod">
        <pc:chgData name="Maria Karlsson" userId="ba2bf99a21f75467" providerId="LiveId" clId="{D2D06AE9-8459-4AB3-9D53-2E02347182F4}" dt="2025-05-06T11:11:35.510" v="25" actId="20577"/>
        <pc:sldMkLst>
          <pc:docMk/>
          <pc:sldMk cId="278854296" sldId="276"/>
        </pc:sldMkLst>
        <pc:spChg chg="mod">
          <ac:chgData name="Maria Karlsson" userId="ba2bf99a21f75467" providerId="LiveId" clId="{D2D06AE9-8459-4AB3-9D53-2E02347182F4}" dt="2025-05-06T11:11:35.510" v="25" actId="20577"/>
          <ac:spMkLst>
            <pc:docMk/>
            <pc:sldMk cId="278854296" sldId="276"/>
            <ac:spMk id="9" creationId="{F51F1D12-5411-4785-B31C-105CE3BA0C91}"/>
          </ac:spMkLst>
        </pc:spChg>
      </pc:sldChg>
      <pc:sldChg chg="modSp mod">
        <pc:chgData name="Maria Karlsson" userId="ba2bf99a21f75467" providerId="LiveId" clId="{D2D06AE9-8459-4AB3-9D53-2E02347182F4}" dt="2025-05-06T11:12:20.432" v="43" actId="20577"/>
        <pc:sldMkLst>
          <pc:docMk/>
          <pc:sldMk cId="4112658258" sldId="278"/>
        </pc:sldMkLst>
        <pc:spChg chg="mod">
          <ac:chgData name="Maria Karlsson" userId="ba2bf99a21f75467" providerId="LiveId" clId="{D2D06AE9-8459-4AB3-9D53-2E02347182F4}" dt="2025-05-06T11:12:20.432" v="43" actId="20577"/>
          <ac:spMkLst>
            <pc:docMk/>
            <pc:sldMk cId="4112658258" sldId="278"/>
            <ac:spMk id="12" creationId="{1254DEE7-EFB1-414D-B1E5-C26276BEFB71}"/>
          </ac:spMkLst>
        </pc:spChg>
        <pc:picChg chg="mod">
          <ac:chgData name="Maria Karlsson" userId="ba2bf99a21f75467" providerId="LiveId" clId="{D2D06AE9-8459-4AB3-9D53-2E02347182F4}" dt="2025-05-06T11:10:17.304" v="15" actId="1076"/>
          <ac:picMkLst>
            <pc:docMk/>
            <pc:sldMk cId="4112658258" sldId="278"/>
            <ac:picMk id="3" creationId="{9E25B1F9-A074-42DC-BDBD-2E86B4D98B00}"/>
          </ac:picMkLst>
        </pc:picChg>
      </pc:sldChg>
      <pc:sldChg chg="modSp mod">
        <pc:chgData name="Maria Karlsson" userId="ba2bf99a21f75467" providerId="LiveId" clId="{D2D06AE9-8459-4AB3-9D53-2E02347182F4}" dt="2025-05-06T11:47:39.058" v="60" actId="20577"/>
        <pc:sldMkLst>
          <pc:docMk/>
          <pc:sldMk cId="1301830565" sldId="291"/>
        </pc:sldMkLst>
        <pc:spChg chg="mod">
          <ac:chgData name="Maria Karlsson" userId="ba2bf99a21f75467" providerId="LiveId" clId="{D2D06AE9-8459-4AB3-9D53-2E02347182F4}" dt="2025-05-06T11:47:39.058" v="60" actId="20577"/>
          <ac:spMkLst>
            <pc:docMk/>
            <pc:sldMk cId="1301830565" sldId="291"/>
            <ac:spMk id="12" creationId="{B47CD3FC-E4A7-45AD-9809-8B99F99A645B}"/>
          </ac:spMkLst>
        </pc:spChg>
      </pc:sldChg>
    </pc:docChg>
  </pc:docChgLst>
  <pc:docChgLst>
    <pc:chgData name="Maria Karlsson" userId="ba2bf99a21f75467" providerId="LiveId" clId="{6EEDA8A0-E1DC-43D0-895D-A0045D89A03D}"/>
    <pc:docChg chg="modSld">
      <pc:chgData name="Maria Karlsson" userId="ba2bf99a21f75467" providerId="LiveId" clId="{6EEDA8A0-E1DC-43D0-895D-A0045D89A03D}" dt="2023-11-24T12:24:39.950" v="3" actId="20577"/>
      <pc:docMkLst>
        <pc:docMk/>
      </pc:docMkLst>
      <pc:sldChg chg="modSp mod">
        <pc:chgData name="Maria Karlsson" userId="ba2bf99a21f75467" providerId="LiveId" clId="{6EEDA8A0-E1DC-43D0-895D-A0045D89A03D}" dt="2023-11-24T12:24:39.950" v="3" actId="20577"/>
        <pc:sldMkLst>
          <pc:docMk/>
          <pc:sldMk cId="278854296"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3A6CF7-3654-AC42-A555-AA01723BA046}" type="datetimeFigureOut">
              <a:rPr lang="sv-SE"/>
              <a:pPr/>
              <a:t>2025-05-06</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2EC1DB-F114-0249-87DA-2DD9C08E7813}" type="slidenum">
              <a:rPr/>
              <a:pPr/>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75C46-601A-0247-980B-41B03D5C4215}" type="datetimeFigureOut">
              <a:rPr lang="sv-SE"/>
              <a:pPr/>
              <a:t>2025-05-06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91BDE-8680-D540-B77A-BF213EF520C8}" type="slidenum">
              <a:rPr/>
              <a:pPr/>
              <a:t>‹#›</a:t>
            </a:fld>
            <a:endParaRPr lang="sv-S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2</a:t>
            </a:fld>
            <a:endParaRPr lang="sv-SE"/>
          </a:p>
        </p:txBody>
      </p:sp>
    </p:spTree>
    <p:extLst>
      <p:ext uri="{BB962C8B-B14F-4D97-AF65-F5344CB8AC3E}">
        <p14:creationId xmlns:p14="http://schemas.microsoft.com/office/powerpoint/2010/main" val="426104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11</a:t>
            </a:fld>
            <a:endParaRPr lang="sv-SE"/>
          </a:p>
        </p:txBody>
      </p:sp>
    </p:spTree>
    <p:extLst>
      <p:ext uri="{BB962C8B-B14F-4D97-AF65-F5344CB8AC3E}">
        <p14:creationId xmlns:p14="http://schemas.microsoft.com/office/powerpoint/2010/main" val="2011337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12</a:t>
            </a:fld>
            <a:endParaRPr lang="sv-SE"/>
          </a:p>
        </p:txBody>
      </p:sp>
    </p:spTree>
    <p:extLst>
      <p:ext uri="{BB962C8B-B14F-4D97-AF65-F5344CB8AC3E}">
        <p14:creationId xmlns:p14="http://schemas.microsoft.com/office/powerpoint/2010/main" val="288856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fontAlgn="auto">
              <a:spcAft>
                <a:spcPts val="0"/>
              </a:spcAft>
              <a:buFont typeface="Arial" panose="020B0604020202020204" pitchFamily="34" charset="0"/>
              <a:buNone/>
              <a:defRPr/>
            </a:pPr>
            <a:endParaRPr lang="sv-SE" sz="1600" kern="0"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13</a:t>
            </a:fld>
            <a:endParaRPr lang="sv-SE"/>
          </a:p>
        </p:txBody>
      </p:sp>
    </p:spTree>
    <p:extLst>
      <p:ext uri="{BB962C8B-B14F-4D97-AF65-F5344CB8AC3E}">
        <p14:creationId xmlns:p14="http://schemas.microsoft.com/office/powerpoint/2010/main" val="43292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14</a:t>
            </a:fld>
            <a:endParaRPr lang="sv-SE"/>
          </a:p>
        </p:txBody>
      </p:sp>
    </p:spTree>
    <p:extLst>
      <p:ext uri="{BB962C8B-B14F-4D97-AF65-F5344CB8AC3E}">
        <p14:creationId xmlns:p14="http://schemas.microsoft.com/office/powerpoint/2010/main" val="402248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15</a:t>
            </a:fld>
            <a:endParaRPr lang="sv-SE"/>
          </a:p>
        </p:txBody>
      </p:sp>
    </p:spTree>
    <p:extLst>
      <p:ext uri="{BB962C8B-B14F-4D97-AF65-F5344CB8AC3E}">
        <p14:creationId xmlns:p14="http://schemas.microsoft.com/office/powerpoint/2010/main" val="86014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16</a:t>
            </a:fld>
            <a:endParaRPr lang="sv-SE"/>
          </a:p>
        </p:txBody>
      </p:sp>
    </p:spTree>
    <p:extLst>
      <p:ext uri="{BB962C8B-B14F-4D97-AF65-F5344CB8AC3E}">
        <p14:creationId xmlns:p14="http://schemas.microsoft.com/office/powerpoint/2010/main" val="275920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fld id="{98E91BDE-8680-D540-B77A-BF213EF520C8}" type="slidenum">
              <a:rPr lang="sv-SE" smtClean="0"/>
              <a:pPr/>
              <a:t>17</a:t>
            </a:fld>
            <a:endParaRPr lang="sv-SE"/>
          </a:p>
        </p:txBody>
      </p:sp>
    </p:spTree>
    <p:extLst>
      <p:ext uri="{BB962C8B-B14F-4D97-AF65-F5344CB8AC3E}">
        <p14:creationId xmlns:p14="http://schemas.microsoft.com/office/powerpoint/2010/main" val="301159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115122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199220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61499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91808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203183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266166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Aft>
                <a:spcPts val="0"/>
              </a:spcAft>
              <a:defRPr/>
            </a:pPr>
            <a:endParaRPr lang="sv-SE" dirty="0">
              <a:latin typeface="Verdana" panose="020B0604030504040204" pitchFamily="34" charset="0"/>
              <a:ea typeface="Verdana" panose="020B060403050404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E91BDE-8680-D540-B77A-BF213EF520C8}" type="slidenum">
              <a:rPr kumimoji="0" lang="sv-SE" sz="1200" b="0" i="0" u="none" strike="noStrike" kern="1200" cap="none" spc="0" normalizeH="0" baseline="0" noProof="0" smtClean="0">
                <a:ln>
                  <a:noFill/>
                </a:ln>
                <a:solidFill>
                  <a:prstClr val="black"/>
                </a:solidFill>
                <a:effectLst/>
                <a:uLnTx/>
                <a:uFillTx/>
                <a:latin typeface="Arial" pitchFamily="-10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pitchFamily="-106" charset="0"/>
              <a:ea typeface="+mn-ea"/>
              <a:cs typeface="+mn-cs"/>
            </a:endParaRPr>
          </a:p>
        </p:txBody>
      </p:sp>
    </p:spTree>
    <p:extLst>
      <p:ext uri="{BB962C8B-B14F-4D97-AF65-F5344CB8AC3E}">
        <p14:creationId xmlns:p14="http://schemas.microsoft.com/office/powerpoint/2010/main" val="299431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dirty="0"/>
          </a:p>
          <a:p>
            <a:endParaRPr lang="sv-SE" dirty="0"/>
          </a:p>
        </p:txBody>
      </p:sp>
      <p:sp>
        <p:nvSpPr>
          <p:cNvPr id="4" name="Platshållare för bildnummer 3"/>
          <p:cNvSpPr>
            <a:spLocks noGrp="1"/>
          </p:cNvSpPr>
          <p:nvPr>
            <p:ph type="sldNum" sz="quarter" idx="5"/>
          </p:nvPr>
        </p:nvSpPr>
        <p:spPr/>
        <p:txBody>
          <a:bodyPr/>
          <a:lstStyle/>
          <a:p>
            <a:fld id="{98E91BDE-8680-D540-B77A-BF213EF520C8}" type="slidenum">
              <a:rPr lang="sv-SE" smtClean="0"/>
              <a:pPr/>
              <a:t>10</a:t>
            </a:fld>
            <a:endParaRPr lang="sv-SE"/>
          </a:p>
        </p:txBody>
      </p:sp>
    </p:spTree>
    <p:extLst>
      <p:ext uri="{BB962C8B-B14F-4D97-AF65-F5344CB8AC3E}">
        <p14:creationId xmlns:p14="http://schemas.microsoft.com/office/powerpoint/2010/main" val="14203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katteverket.se/privat/skatter/arbeteochinkomst/sabeskattasdinlon/sajobbarduvitt.106.133ff59513d6f9ee2eb5374.html?q=s%C3%A5+jobbar+du+vit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skatteverket.se/privat/skatter/arbeteochinkomst/sabeskattasdinlon/sajobbarduvitt/konsekvenseravsvartarbete.106.133ff59513d6f9ee2eb5377.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skatteverket.se/foretag/drivaforetag/branscher/hastverksamhet.4.339cd9fe17d1714c077352d.html?q=h%C3%A4st" TargetMode="External"/><Relationship Id="rId5" Type="http://schemas.openxmlformats.org/officeDocument/2006/relationships/hyperlink" Target="https://skatteverket.se/foretag/moms.4.18e1b10334ebe8bc80002497.html" TargetMode="External"/><Relationship Id="rId4" Type="http://schemas.openxmlformats.org/officeDocument/2006/relationships/hyperlink" Target="https://skatteverket.se/privat/skatter/arbeteochinkomst/inkomster/hobby.4.58d555751259e4d661680003940.html?q=hobb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hyn.se/" TargetMode="External"/><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prevent.se/" TargetMode="External"/><Relationship Id="rId5" Type="http://schemas.openxmlformats.org/officeDocument/2006/relationships/hyperlink" Target="http://www.skatteverket.se/" TargetMode="External"/><Relationship Id="rId4" Type="http://schemas.openxmlformats.org/officeDocument/2006/relationships/hyperlink" Target="http://www.hastnaringen.se/"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prevent.se/bransch/lantbruk-skogsbruk-och-tradgard/schysst-sta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afs-20231/?hl=2023: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www.av.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katteverket.se/foretag/drivaforetag/branscher/hastverksamhet.4.339cd9fe17d1714c077352d.html?q=h%C3%A4s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utomhus, tecken&#10;&#10;Automatiskt genererad beskrivning">
            <a:extLst>
              <a:ext uri="{FF2B5EF4-FFF2-40B4-BE49-F238E27FC236}">
                <a16:creationId xmlns:a16="http://schemas.microsoft.com/office/drawing/2014/main" id="{AEB77135-7EFF-490D-B893-A4EABA9C7E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5445224"/>
            <a:ext cx="792087" cy="792087"/>
          </a:xfrm>
          <a:prstGeom prst="rect">
            <a:avLst/>
          </a:prstGeom>
        </p:spPr>
      </p:pic>
      <p:sp>
        <p:nvSpPr>
          <p:cNvPr id="11" name="textruta 10">
            <a:extLst>
              <a:ext uri="{FF2B5EF4-FFF2-40B4-BE49-F238E27FC236}">
                <a16:creationId xmlns:a16="http://schemas.microsoft.com/office/drawing/2014/main" id="{559CA326-F9A6-4E05-880A-06E751C5645A}"/>
              </a:ext>
            </a:extLst>
          </p:cNvPr>
          <p:cNvSpPr txBox="1"/>
          <p:nvPr/>
        </p:nvSpPr>
        <p:spPr>
          <a:xfrm>
            <a:off x="4788022" y="701220"/>
            <a:ext cx="3672409" cy="2123658"/>
          </a:xfrm>
          <a:prstGeom prst="rect">
            <a:avLst/>
          </a:prstGeom>
          <a:noFill/>
        </p:spPr>
        <p:txBody>
          <a:bodyPr wrap="square" rtlCol="0">
            <a:spAutoFit/>
          </a:bodyPr>
          <a:lstStyle/>
          <a:p>
            <a:pPr algn="ctr"/>
            <a:r>
              <a:rPr lang="sv-SE" sz="4400" dirty="0">
                <a:latin typeface="Franklin Gothic Medium Cond" panose="020B0606030402020204" pitchFamily="34" charset="0"/>
              </a:rPr>
              <a:t>ATT ARBETA </a:t>
            </a:r>
          </a:p>
          <a:p>
            <a:pPr algn="ctr"/>
            <a:r>
              <a:rPr lang="sv-SE" sz="4400" dirty="0">
                <a:latin typeface="Franklin Gothic Medium Cond" panose="020B0606030402020204" pitchFamily="34" charset="0"/>
              </a:rPr>
              <a:t>I </a:t>
            </a:r>
          </a:p>
          <a:p>
            <a:pPr algn="ctr"/>
            <a:r>
              <a:rPr lang="sv-SE" sz="4400" dirty="0">
                <a:latin typeface="Franklin Gothic Medium Cond" panose="020B0606030402020204" pitchFamily="34" charset="0"/>
              </a:rPr>
              <a:t>HÄSTNÄRINGEN</a:t>
            </a:r>
          </a:p>
        </p:txBody>
      </p:sp>
      <p:sp>
        <p:nvSpPr>
          <p:cNvPr id="12" name="textruta 11">
            <a:extLst>
              <a:ext uri="{FF2B5EF4-FFF2-40B4-BE49-F238E27FC236}">
                <a16:creationId xmlns:a16="http://schemas.microsoft.com/office/drawing/2014/main" id="{C938CD2E-1D97-401A-955E-78B31F641AE0}"/>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Jessica Ortiz Bergström</a:t>
            </a:r>
          </a:p>
        </p:txBody>
      </p:sp>
      <p:pic>
        <p:nvPicPr>
          <p:cNvPr id="19" name="Bildobjekt 18">
            <a:extLst>
              <a:ext uri="{FF2B5EF4-FFF2-40B4-BE49-F238E27FC236}">
                <a16:creationId xmlns:a16="http://schemas.microsoft.com/office/drawing/2014/main" id="{3FA1AFA9-3884-4D28-A22A-DE29784EED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485293" y="1232755"/>
            <a:ext cx="6858000" cy="4392489"/>
          </a:xfrm>
          <a:prstGeom prst="rect">
            <a:avLst/>
          </a:prstGeom>
        </p:spPr>
      </p:pic>
      <p:sp>
        <p:nvSpPr>
          <p:cNvPr id="20" name="textruta 19">
            <a:extLst>
              <a:ext uri="{FF2B5EF4-FFF2-40B4-BE49-F238E27FC236}">
                <a16:creationId xmlns:a16="http://schemas.microsoft.com/office/drawing/2014/main" id="{9520BDAA-4327-4FA8-83FF-E299F9F622C5}"/>
              </a:ext>
            </a:extLst>
          </p:cNvPr>
          <p:cNvSpPr txBox="1"/>
          <p:nvPr/>
        </p:nvSpPr>
        <p:spPr>
          <a:xfrm>
            <a:off x="-238821" y="6657943"/>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pic>
        <p:nvPicPr>
          <p:cNvPr id="24" name="Bildobjekt 23">
            <a:extLst>
              <a:ext uri="{FF2B5EF4-FFF2-40B4-BE49-F238E27FC236}">
                <a16:creationId xmlns:a16="http://schemas.microsoft.com/office/drawing/2014/main" id="{01DA3977-9097-4CBB-847F-35E59868F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0579" y="5371662"/>
            <a:ext cx="975590" cy="785118"/>
          </a:xfrm>
          <a:prstGeom prst="rect">
            <a:avLst/>
          </a:prstGeom>
        </p:spPr>
      </p:pic>
      <p:sp>
        <p:nvSpPr>
          <p:cNvPr id="27" name="textruta 26">
            <a:extLst>
              <a:ext uri="{FF2B5EF4-FFF2-40B4-BE49-F238E27FC236}">
                <a16:creationId xmlns:a16="http://schemas.microsoft.com/office/drawing/2014/main" id="{1D710888-D1F6-40C1-9D0C-07338C6FF733}"/>
              </a:ext>
            </a:extLst>
          </p:cNvPr>
          <p:cNvSpPr txBox="1"/>
          <p:nvPr/>
        </p:nvSpPr>
        <p:spPr>
          <a:xfrm>
            <a:off x="4358576" y="3417570"/>
            <a:ext cx="4644007" cy="769441"/>
          </a:xfrm>
          <a:prstGeom prst="rect">
            <a:avLst/>
          </a:prstGeom>
          <a:noFill/>
        </p:spPr>
        <p:txBody>
          <a:bodyPr wrap="square" rtlCol="0">
            <a:spAutoFit/>
          </a:bodyPr>
          <a:lstStyle/>
          <a:p>
            <a:r>
              <a:rPr lang="sv-SE" sz="1100" i="1" dirty="0">
                <a:latin typeface="Verdana" panose="020B0604030504040204" pitchFamily="34" charset="0"/>
                <a:ea typeface="Verdana" panose="020B0604030504040204" pitchFamily="34" charset="0"/>
              </a:rPr>
              <a:t>Materialet är framtaget av Hästnäringens Yrkesnämnd i samarbete med Hästnäringens Nationella Stiftelse. Skatterelaterad information är framtagen med hjälp av Skatteverket. </a:t>
            </a:r>
          </a:p>
        </p:txBody>
      </p:sp>
    </p:spTree>
    <p:extLst>
      <p:ext uri="{BB962C8B-B14F-4D97-AF65-F5344CB8AC3E}">
        <p14:creationId xmlns:p14="http://schemas.microsoft.com/office/powerpoint/2010/main" val="212213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inomhus, cykel, hylla&#10;&#10;Automatiskt genererad beskrivning">
            <a:extLst>
              <a:ext uri="{FF2B5EF4-FFF2-40B4-BE49-F238E27FC236}">
                <a16:creationId xmlns:a16="http://schemas.microsoft.com/office/drawing/2014/main" id="{40CC301F-3262-4D1C-9D5C-35ADC4CB8B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910"/>
            <a:ext cx="9144000" cy="3240360"/>
          </a:xfrm>
          <a:prstGeom prst="rect">
            <a:avLst/>
          </a:prstGeom>
        </p:spPr>
      </p:pic>
      <p:sp>
        <p:nvSpPr>
          <p:cNvPr id="10" name="textruta 9">
            <a:extLst>
              <a:ext uri="{FF2B5EF4-FFF2-40B4-BE49-F238E27FC236}">
                <a16:creationId xmlns:a16="http://schemas.microsoft.com/office/drawing/2014/main" id="{D3F09DB7-9851-40D9-B112-48F1578E1298}"/>
              </a:ext>
            </a:extLst>
          </p:cNvPr>
          <p:cNvSpPr txBox="1"/>
          <p:nvPr/>
        </p:nvSpPr>
        <p:spPr>
          <a:xfrm>
            <a:off x="8100392" y="3070175"/>
            <a:ext cx="118864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7" name="Platshållare för innehåll 2">
            <a:extLst>
              <a:ext uri="{FF2B5EF4-FFF2-40B4-BE49-F238E27FC236}">
                <a16:creationId xmlns:a16="http://schemas.microsoft.com/office/drawing/2014/main" id="{AB9AC1CB-6475-4A86-BB49-A8E108BC730D}"/>
              </a:ext>
            </a:extLst>
          </p:cNvPr>
          <p:cNvSpPr txBox="1">
            <a:spLocks/>
          </p:cNvSpPr>
          <p:nvPr/>
        </p:nvSpPr>
        <p:spPr>
          <a:xfrm>
            <a:off x="539552" y="3901916"/>
            <a:ext cx="7632848" cy="20888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Se till att få ett anställningsbevis</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Se till att få lönebesked</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Det är dyrt att inte betala skatt</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Gå in på ”Mina sidor”</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Kontrollera din arbetsgivare</a:t>
            </a:r>
          </a:p>
          <a:p>
            <a:pPr fontAlgn="auto">
              <a:spcAft>
                <a:spcPts val="0"/>
              </a:spcAft>
            </a:pPr>
            <a:r>
              <a:rPr lang="sv-SE" sz="1600" dirty="0">
                <a:latin typeface="Verdana" panose="020B0604030504040204" pitchFamily="34" charset="0"/>
                <a:ea typeface="Verdana" panose="020B0604030504040204" pitchFamily="34" charset="0"/>
                <a:cs typeface="Arial" panose="020B0604020202020204" pitchFamily="34" charset="0"/>
              </a:rPr>
              <a:t>Ta hjälp av Skatteverket</a:t>
            </a:r>
          </a:p>
        </p:txBody>
      </p:sp>
      <p:sp>
        <p:nvSpPr>
          <p:cNvPr id="11" name="Rubrik 1">
            <a:extLst>
              <a:ext uri="{FF2B5EF4-FFF2-40B4-BE49-F238E27FC236}">
                <a16:creationId xmlns:a16="http://schemas.microsoft.com/office/drawing/2014/main" id="{C32BF672-B008-41E2-BC2D-696A86541FED}"/>
              </a:ext>
            </a:extLst>
          </p:cNvPr>
          <p:cNvSpPr txBox="1">
            <a:spLocks/>
          </p:cNvSpPr>
          <p:nvPr/>
        </p:nvSpPr>
        <p:spPr>
          <a:xfrm>
            <a:off x="539552" y="3370521"/>
            <a:ext cx="4464496" cy="57548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SÅ JOBBAR DU VITT</a:t>
            </a:r>
          </a:p>
        </p:txBody>
      </p:sp>
      <p:sp>
        <p:nvSpPr>
          <p:cNvPr id="12" name="textruta 11">
            <a:extLst>
              <a:ext uri="{FF2B5EF4-FFF2-40B4-BE49-F238E27FC236}">
                <a16:creationId xmlns:a16="http://schemas.microsoft.com/office/drawing/2014/main" id="{972DBC7E-F05E-4DBF-B401-C1DDFFCE8EA0}"/>
              </a:ext>
            </a:extLst>
          </p:cNvPr>
          <p:cNvSpPr txBox="1"/>
          <p:nvPr/>
        </p:nvSpPr>
        <p:spPr>
          <a:xfrm>
            <a:off x="611560" y="5977040"/>
            <a:ext cx="6965818" cy="338554"/>
          </a:xfrm>
          <a:prstGeom prst="rect">
            <a:avLst/>
          </a:prstGeom>
          <a:noFill/>
        </p:spPr>
        <p:txBody>
          <a:bodyPr wrap="square">
            <a:spAutoFit/>
          </a:bodyPr>
          <a:lstStyle/>
          <a:p>
            <a:pPr marL="0" indent="0" fontAlgn="auto">
              <a:spcAft>
                <a:spcPts val="0"/>
              </a:spcAft>
              <a:buNone/>
            </a:pPr>
            <a:r>
              <a:rPr lang="sv-SE" sz="1600" dirty="0">
                <a:latin typeface="Verdana" panose="020B0604030504040204" pitchFamily="34" charset="0"/>
                <a:ea typeface="Verdana" panose="020B0604030504040204" pitchFamily="34" charset="0"/>
                <a:cs typeface="Arial" panose="020B0604020202020204" pitchFamily="34" charset="0"/>
                <a:hlinkClick r:id="rId4"/>
              </a:rPr>
              <a:t>Så jobbar du vitt, Företag och organisationer | Skatteverket</a:t>
            </a:r>
            <a:endParaRPr lang="sv-SE" sz="1600" dirty="0">
              <a:latin typeface="Verdana" panose="020B0604030504040204" pitchFamily="34" charset="0"/>
              <a:ea typeface="Verdana" panose="020B0604030504040204" pitchFamily="34" charset="0"/>
              <a:cs typeface="Arial" panose="020B0604020202020204" pitchFamily="34" charset="0"/>
            </a:endParaRPr>
          </a:p>
        </p:txBody>
      </p:sp>
      <p:sp>
        <p:nvSpPr>
          <p:cNvPr id="13" name="Pil: höger 12">
            <a:extLst>
              <a:ext uri="{FF2B5EF4-FFF2-40B4-BE49-F238E27FC236}">
                <a16:creationId xmlns:a16="http://schemas.microsoft.com/office/drawing/2014/main" id="{7BB547DA-EB02-4557-91A8-6AD9AEEEAA93}"/>
              </a:ext>
            </a:extLst>
          </p:cNvPr>
          <p:cNvSpPr/>
          <p:nvPr/>
        </p:nvSpPr>
        <p:spPr>
          <a:xfrm>
            <a:off x="280577" y="6056431"/>
            <a:ext cx="288032" cy="193459"/>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132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r>
              <a:rPr lang="sv-SE" sz="800" dirty="0">
                <a:solidFill>
                  <a:schemeClr val="bg1"/>
                </a:solidFill>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r>
              <a:rPr lang="sv-SE" sz="800" i="1" dirty="0">
                <a:solidFill>
                  <a:schemeClr val="bg1"/>
                </a:solidFill>
                <a:latin typeface="Verdana" panose="020B0604030504040204" pitchFamily="34" charset="0"/>
                <a:ea typeface="Verdana" panose="020B0604030504040204" pitchFamily="34" charset="0"/>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4460321" y="404664"/>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KONSEKVENSER AV SVARTARBETE</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19696" y="1409963"/>
            <a:ext cx="4568841" cy="3847207"/>
          </a:xfrm>
          <a:prstGeom prst="rect">
            <a:avLst/>
          </a:prstGeom>
          <a:noFill/>
        </p:spPr>
        <p:txBody>
          <a:bodyPr wrap="square">
            <a:spAutoFit/>
          </a:bodyPr>
          <a:lstStyle/>
          <a:p>
            <a:pPr marL="0" indent="0">
              <a:buNone/>
            </a:pPr>
            <a:r>
              <a:rPr lang="sv-SE" sz="1400" i="1" dirty="0">
                <a:latin typeface="Verdana" panose="020B0604030504040204" pitchFamily="34" charset="0"/>
                <a:ea typeface="Verdana" panose="020B0604030504040204" pitchFamily="34" charset="0"/>
                <a:cs typeface="Arial" panose="020B0604020202020204" pitchFamily="34" charset="0"/>
              </a:rPr>
              <a:t>Du som jobbar svart får INTE:</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Sjukersättning och semesterersättning från arbetsgivaren.</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Rätt sjukpenning eller föräldrapenning.</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Något anställningsavtal och kan därför bli lurad på lönen.</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A-kassa om du skulle bli arbetslös.</a:t>
            </a:r>
          </a:p>
          <a:p>
            <a:pPr marL="285750" indent="-285750">
              <a:buFont typeface="Arial" panose="020B0604020202020204" pitchFamily="34" charset="0"/>
              <a:buChar char="•"/>
            </a:pPr>
            <a:r>
              <a:rPr lang="sv-SE" sz="1600" dirty="0">
                <a:latin typeface="Verdana" panose="020B0604030504040204" pitchFamily="34" charset="0"/>
                <a:ea typeface="Verdana" panose="020B0604030504040204" pitchFamily="34" charset="0"/>
                <a:cs typeface="Arial" panose="020B0604020202020204" pitchFamily="34" charset="0"/>
              </a:rPr>
              <a:t>Betyg eller referenser som du kan visa upp när du söker ett annat arbete.</a:t>
            </a:r>
          </a:p>
          <a:p>
            <a:endParaRPr lang="sv-SE" sz="1600" dirty="0">
              <a:latin typeface="Verdana" panose="020B0604030504040204" pitchFamily="34" charset="0"/>
              <a:ea typeface="Verdana" panose="020B0604030504040204" pitchFamily="34" charset="0"/>
              <a:cs typeface="Arial" panose="020B0604020202020204" pitchFamily="34" charset="0"/>
            </a:endParaRPr>
          </a:p>
          <a:p>
            <a:endParaRPr lang="sv-SE" sz="1600" dirty="0">
              <a:latin typeface="Verdana" panose="020B0604030504040204" pitchFamily="34" charset="0"/>
              <a:ea typeface="Verdana" panose="020B0604030504040204" pitchFamily="34" charset="0"/>
              <a:cs typeface="Arial" panose="020B0604020202020204" pitchFamily="34" charset="0"/>
            </a:endParaRPr>
          </a:p>
          <a:p>
            <a:r>
              <a:rPr lang="sv-SE" sz="1400" i="1" dirty="0">
                <a:latin typeface="Verdana" panose="020B0604030504040204" pitchFamily="34" charset="0"/>
                <a:ea typeface="Verdana" panose="020B0604030504040204" pitchFamily="34" charset="0"/>
                <a:cs typeface="Arial" panose="020B0604020202020204" pitchFamily="34" charset="0"/>
              </a:rPr>
              <a:t>Du är inte försäkrad eftersom företagets försäkringar inte gäller den som inte är anställd. Händer en olycka och du skadar dig själv, någon annan eller råkar ta sönder något när du arbetar är det svårt att få ut försäkringsersättning. </a:t>
            </a: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Jessica Ortiz Bergström</a:t>
            </a:r>
          </a:p>
        </p:txBody>
      </p:sp>
      <p:pic>
        <p:nvPicPr>
          <p:cNvPr id="8" name="Platshållare för bild 9" descr="En bild som visar utomhus&#10;&#10;Automatiskt genererad beskrivning">
            <a:extLst>
              <a:ext uri="{FF2B5EF4-FFF2-40B4-BE49-F238E27FC236}">
                <a16:creationId xmlns:a16="http://schemas.microsoft.com/office/drawing/2014/main" id="{0F409E15-B43F-413F-980A-D26242A3B07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358900" y="1358900"/>
            <a:ext cx="6857999" cy="4140199"/>
          </a:xfrm>
          <a:prstGeom prst="rect">
            <a:avLst/>
          </a:prstGeom>
        </p:spPr>
      </p:pic>
      <p:sp>
        <p:nvSpPr>
          <p:cNvPr id="9" name="textruta 8">
            <a:extLst>
              <a:ext uri="{FF2B5EF4-FFF2-40B4-BE49-F238E27FC236}">
                <a16:creationId xmlns:a16="http://schemas.microsoft.com/office/drawing/2014/main" id="{50500442-3DD1-4540-89DB-9BE6575B8763}"/>
              </a:ext>
            </a:extLst>
          </p:cNvPr>
          <p:cNvSpPr txBox="1"/>
          <p:nvPr/>
        </p:nvSpPr>
        <p:spPr>
          <a:xfrm>
            <a:off x="26336" y="6557916"/>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Sara Westholm</a:t>
            </a:r>
          </a:p>
        </p:txBody>
      </p:sp>
    </p:spTree>
    <p:extLst>
      <p:ext uri="{BB962C8B-B14F-4D97-AF65-F5344CB8AC3E}">
        <p14:creationId xmlns:p14="http://schemas.microsoft.com/office/powerpoint/2010/main" val="299825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7163D394-0835-4DE8-9704-ADB9102AD3C3}"/>
              </a:ext>
            </a:extLst>
          </p:cNvPr>
          <p:cNvSpPr/>
          <p:nvPr/>
        </p:nvSpPr>
        <p:spPr>
          <a:xfrm>
            <a:off x="138002" y="260648"/>
            <a:ext cx="4361989" cy="6378094"/>
          </a:xfrm>
          <a:prstGeom prst="rect">
            <a:avLst/>
          </a:prstGeom>
          <a:solidFill>
            <a:srgbClr val="FFFFFF">
              <a:alpha val="8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BA46436A-D71F-409F-800E-42DE4DDFD8EA}"/>
              </a:ext>
            </a:extLst>
          </p:cNvPr>
          <p:cNvSpPr txBox="1"/>
          <p:nvPr/>
        </p:nvSpPr>
        <p:spPr>
          <a:xfrm>
            <a:off x="8100392" y="6638742"/>
            <a:ext cx="118864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8" name="Rubrik 1">
            <a:extLst>
              <a:ext uri="{FF2B5EF4-FFF2-40B4-BE49-F238E27FC236}">
                <a16:creationId xmlns:a16="http://schemas.microsoft.com/office/drawing/2014/main" id="{7AF845E5-B64E-45C9-A2F4-5B9C4241B0AC}"/>
              </a:ext>
            </a:extLst>
          </p:cNvPr>
          <p:cNvSpPr txBox="1">
            <a:spLocks/>
          </p:cNvSpPr>
          <p:nvPr/>
        </p:nvSpPr>
        <p:spPr>
          <a:xfrm>
            <a:off x="254906" y="458566"/>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KONSEKVENSER AV SVARTARBETE</a:t>
            </a:r>
          </a:p>
        </p:txBody>
      </p:sp>
      <p:sp>
        <p:nvSpPr>
          <p:cNvPr id="12" name="textruta 11">
            <a:extLst>
              <a:ext uri="{FF2B5EF4-FFF2-40B4-BE49-F238E27FC236}">
                <a16:creationId xmlns:a16="http://schemas.microsoft.com/office/drawing/2014/main" id="{1254DEE7-EFB1-414D-B1E5-C26276BEFB71}"/>
              </a:ext>
            </a:extLst>
          </p:cNvPr>
          <p:cNvSpPr txBox="1"/>
          <p:nvPr/>
        </p:nvSpPr>
        <p:spPr>
          <a:xfrm>
            <a:off x="228235" y="998793"/>
            <a:ext cx="4052911" cy="5632311"/>
          </a:xfrm>
          <a:prstGeom prst="rect">
            <a:avLst/>
          </a:prstGeom>
          <a:noFill/>
        </p:spPr>
        <p:txBody>
          <a:bodyPr wrap="square">
            <a:spAutoFit/>
          </a:bodyPr>
          <a:lstStyle/>
          <a:p>
            <a:r>
              <a:rPr lang="sv-SE" sz="1400" i="1" dirty="0">
                <a:latin typeface="Verdana" panose="020B0604030504040204" pitchFamily="34" charset="0"/>
                <a:ea typeface="Verdana" panose="020B0604030504040204" pitchFamily="34" charset="0"/>
                <a:cs typeface="Arial" panose="020B0604020202020204" pitchFamily="34" charset="0"/>
              </a:rPr>
              <a:t>Svartarbete kan leda till:</a:t>
            </a: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Lägre pension eftersom inkomsten från svartjobb inte registreras som pensionsgrundande inkomst.</a:t>
            </a:r>
          </a:p>
          <a:p>
            <a:endParaRPr lang="sv-SE" sz="4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Svårt att hyra lägenhet eller låna pengar eftersom du inte kan visa upp att du har eller har haft en inkomst.</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Kan hamna hos Kronofogden om du har fått skatteskulder som du inte har råd att betala. </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Böter eller i värsta fall fängelse eftersom det är olagligt att jobba svart. </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Svårare att få arbete eftersom arbetsgivaren kan begära in utdrag från belastningsregistret. </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cs typeface="Arial" panose="020B0604020202020204" pitchFamily="34" charset="0"/>
              </a:rPr>
              <a:t>Påverka dina möjligheter att starta företag eller få pass.</a:t>
            </a:r>
          </a:p>
          <a:p>
            <a:endParaRPr lang="sv-SE" sz="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solidFill>
                  <a:schemeClr val="tx1"/>
                </a:solidFill>
                <a:latin typeface="Verdana" panose="020B0604030504040204" pitchFamily="34" charset="0"/>
                <a:ea typeface="Verdana" panose="020B0604030504040204" pitchFamily="34" charset="0"/>
                <a:cs typeface="Arial" panose="020B0604020202020204" pitchFamily="34" charset="0"/>
              </a:rPr>
              <a:t>Eftersom skulderna syns i Kronofogdens och Skatteverkets register kan det bli svårt att få lån, mobilabonnemang, hyresrätt med mera.</a:t>
            </a:r>
            <a:endParaRPr lang="sv-SE" sz="140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sv-SE" sz="1400" dirty="0">
              <a:latin typeface="Verdana" panose="020B0604030504040204" pitchFamily="34" charset="0"/>
              <a:ea typeface="Verdana" panose="020B0604030504040204" pitchFamily="34" charset="0"/>
            </a:endParaRPr>
          </a:p>
        </p:txBody>
      </p:sp>
      <p:sp>
        <p:nvSpPr>
          <p:cNvPr id="10" name="Ellips 9">
            <a:extLst>
              <a:ext uri="{FF2B5EF4-FFF2-40B4-BE49-F238E27FC236}">
                <a16:creationId xmlns:a16="http://schemas.microsoft.com/office/drawing/2014/main" id="{4E34DB2A-8314-4700-BD67-CB24BAEC3522}"/>
              </a:ext>
            </a:extLst>
          </p:cNvPr>
          <p:cNvSpPr/>
          <p:nvPr/>
        </p:nvSpPr>
        <p:spPr>
          <a:xfrm>
            <a:off x="6084167" y="260648"/>
            <a:ext cx="2376264" cy="2376264"/>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tx1"/>
              </a:solidFill>
              <a:latin typeface="Verdana" panose="020B0604030504040204" pitchFamily="34" charset="0"/>
              <a:ea typeface="Verdana" panose="020B0604030504040204" pitchFamily="34" charset="0"/>
            </a:endParaRPr>
          </a:p>
        </p:txBody>
      </p:sp>
      <p:sp>
        <p:nvSpPr>
          <p:cNvPr id="15" name="textruta 14">
            <a:extLst>
              <a:ext uri="{FF2B5EF4-FFF2-40B4-BE49-F238E27FC236}">
                <a16:creationId xmlns:a16="http://schemas.microsoft.com/office/drawing/2014/main" id="{EADE7924-3C0C-4416-83D6-568D2AA0F716}"/>
              </a:ext>
            </a:extLst>
          </p:cNvPr>
          <p:cNvSpPr txBox="1"/>
          <p:nvPr/>
        </p:nvSpPr>
        <p:spPr>
          <a:xfrm>
            <a:off x="6300192" y="848615"/>
            <a:ext cx="2304256" cy="1200329"/>
          </a:xfrm>
          <a:prstGeom prst="rect">
            <a:avLst/>
          </a:prstGeom>
          <a:noFill/>
        </p:spPr>
        <p:txBody>
          <a:bodyPr wrap="square">
            <a:spAutoFit/>
          </a:bodyPr>
          <a:lstStyle/>
          <a:p>
            <a:r>
              <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rPr>
              <a:t>Om du arbetar svart kan du i </a:t>
            </a:r>
            <a:r>
              <a:rPr lang="sv-SE" sz="1200" dirty="0">
                <a:latin typeface="Verdana" panose="020B0604030504040204" pitchFamily="34" charset="0"/>
                <a:ea typeface="Verdana" panose="020B0604030504040204" pitchFamily="34" charset="0"/>
                <a:cs typeface="Arial" panose="020B0604020202020204" pitchFamily="34" charset="0"/>
              </a:rPr>
              <a:t>efterhand få betala skatt för inkomst du har fått så långt som fem år bakåt i tiden. Du får även betala en straffavgift. </a:t>
            </a:r>
            <a:endPar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16" name="Pil: höger 15">
            <a:extLst>
              <a:ext uri="{FF2B5EF4-FFF2-40B4-BE49-F238E27FC236}">
                <a16:creationId xmlns:a16="http://schemas.microsoft.com/office/drawing/2014/main" id="{C2F795EE-4DE9-4D9B-AC67-896049E4E736}"/>
              </a:ext>
            </a:extLst>
          </p:cNvPr>
          <p:cNvSpPr/>
          <p:nvPr/>
        </p:nvSpPr>
        <p:spPr>
          <a:xfrm>
            <a:off x="330443" y="6243928"/>
            <a:ext cx="288032" cy="193459"/>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76DFF938-AE99-430A-8FD5-FE7671BD1734}"/>
              </a:ext>
            </a:extLst>
          </p:cNvPr>
          <p:cNvSpPr txBox="1"/>
          <p:nvPr/>
        </p:nvSpPr>
        <p:spPr>
          <a:xfrm>
            <a:off x="683568" y="6202159"/>
            <a:ext cx="4689474" cy="276999"/>
          </a:xfrm>
          <a:prstGeom prst="rect">
            <a:avLst/>
          </a:prstGeom>
          <a:noFill/>
        </p:spPr>
        <p:txBody>
          <a:bodyPr wrap="square">
            <a:spAutoFit/>
          </a:bodyPr>
          <a:lstStyle/>
          <a:p>
            <a:r>
              <a:rPr lang="sv-SE" sz="1200" dirty="0">
                <a:latin typeface="Verdana" panose="020B0604030504040204" pitchFamily="34" charset="0"/>
                <a:ea typeface="Verdana" panose="020B0604030504040204" pitchFamily="34" charset="0"/>
                <a:hlinkClick r:id="rId4"/>
              </a:rPr>
              <a:t>Konsekvenser av svartarbete | Skatteverket</a:t>
            </a:r>
            <a:endParaRPr lang="sv-SE"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2409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mark, person, däggdjur, häst&#10;&#10;Automatiskt genererad beskrivning">
            <a:extLst>
              <a:ext uri="{FF2B5EF4-FFF2-40B4-BE49-F238E27FC236}">
                <a16:creationId xmlns:a16="http://schemas.microsoft.com/office/drawing/2014/main" id="{4382AE1E-AF69-462F-9715-E6A3BCB82D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8" y="-9717"/>
            <a:ext cx="4040955" cy="6897946"/>
          </a:xfrm>
          <a:prstGeom prst="rect">
            <a:avLst/>
          </a:prstGeom>
        </p:spPr>
      </p:pic>
      <p:sp>
        <p:nvSpPr>
          <p:cNvPr id="8" name="textruta 7">
            <a:extLst>
              <a:ext uri="{FF2B5EF4-FFF2-40B4-BE49-F238E27FC236}">
                <a16:creationId xmlns:a16="http://schemas.microsoft.com/office/drawing/2014/main" id="{A9BBD131-7ED9-4767-A3FC-A1032C1FEFCA}"/>
              </a:ext>
            </a:extLst>
          </p:cNvPr>
          <p:cNvSpPr txBox="1"/>
          <p:nvPr/>
        </p:nvSpPr>
        <p:spPr>
          <a:xfrm>
            <a:off x="4349551" y="890813"/>
            <a:ext cx="4572000" cy="4832092"/>
          </a:xfrm>
          <a:prstGeom prst="rect">
            <a:avLst/>
          </a:prstGeom>
          <a:noFill/>
        </p:spPr>
        <p:txBody>
          <a:bodyPr wrap="square">
            <a:spAutoFit/>
          </a:bodyPr>
          <a:lstStyle/>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Om du får överskott från din hobbyverksamhet, det vill säga att du tjänar pengar på den, ska du betala skatt. Du ska då också betala egenavgifter på överskottet. </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Du ska deklarera överskottet på blankett T2 (SKV 2051). </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Säljer du för mer än 30 000 kr under året så kan det också vara aktuellt att registrera sig för moms. </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Du behöver inte deklarera en hobbyverksamhet som gått med underskott (förlust) men du måste spara alla underlag för verksamheten.</a:t>
            </a:r>
          </a:p>
          <a:p>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Om du inte får någon vinst och det blir underskott ett år får du spara det och dra av det från eventuellt kommande överskott av samma hobbyverksamhet de fem följande åren.</a:t>
            </a:r>
          </a:p>
        </p:txBody>
      </p:sp>
      <p:sp>
        <p:nvSpPr>
          <p:cNvPr id="4" name="textruta 3">
            <a:extLst>
              <a:ext uri="{FF2B5EF4-FFF2-40B4-BE49-F238E27FC236}">
                <a16:creationId xmlns:a16="http://schemas.microsoft.com/office/drawing/2014/main" id="{5E83DB6B-F2C4-4E79-9488-060D6B598449}"/>
              </a:ext>
            </a:extLst>
          </p:cNvPr>
          <p:cNvSpPr txBox="1"/>
          <p:nvPr/>
        </p:nvSpPr>
        <p:spPr>
          <a:xfrm>
            <a:off x="4283968" y="249974"/>
            <a:ext cx="3384376" cy="461665"/>
          </a:xfrm>
          <a:prstGeom prst="rect">
            <a:avLst/>
          </a:prstGeom>
          <a:noFill/>
        </p:spPr>
        <p:txBody>
          <a:bodyPr wrap="square" rtlCol="0">
            <a:spAutoFit/>
          </a:bodyPr>
          <a:lstStyle/>
          <a:p>
            <a:r>
              <a:rPr lang="sv-SE" sz="2400" dirty="0">
                <a:solidFill>
                  <a:schemeClr val="tx1">
                    <a:lumMod val="75000"/>
                    <a:lumOff val="25000"/>
                  </a:schemeClr>
                </a:solidFill>
                <a:latin typeface="Franklin Gothic Medium Cond" panose="020B0606030402020204" pitchFamily="34" charset="0"/>
              </a:rPr>
              <a:t>HOBBYVERKSAMHET</a:t>
            </a:r>
          </a:p>
        </p:txBody>
      </p:sp>
      <p:sp>
        <p:nvSpPr>
          <p:cNvPr id="9" name="Ellips 8">
            <a:extLst>
              <a:ext uri="{FF2B5EF4-FFF2-40B4-BE49-F238E27FC236}">
                <a16:creationId xmlns:a16="http://schemas.microsoft.com/office/drawing/2014/main" id="{6C6F50D3-64F6-4912-A0F4-6281ECF5B6BF}"/>
              </a:ext>
            </a:extLst>
          </p:cNvPr>
          <p:cNvSpPr/>
          <p:nvPr/>
        </p:nvSpPr>
        <p:spPr>
          <a:xfrm>
            <a:off x="1460438" y="4370222"/>
            <a:ext cx="1936896" cy="195489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tx1"/>
              </a:solidFill>
              <a:latin typeface="Verdana" panose="020B0604030504040204" pitchFamily="34" charset="0"/>
              <a:ea typeface="Verdana" panose="020B0604030504040204" pitchFamily="34" charset="0"/>
            </a:endParaRPr>
          </a:p>
        </p:txBody>
      </p:sp>
      <p:sp>
        <p:nvSpPr>
          <p:cNvPr id="11" name="textruta 10">
            <a:extLst>
              <a:ext uri="{FF2B5EF4-FFF2-40B4-BE49-F238E27FC236}">
                <a16:creationId xmlns:a16="http://schemas.microsoft.com/office/drawing/2014/main" id="{C719FFE1-B94F-4221-81D8-F3F024C3CD97}"/>
              </a:ext>
            </a:extLst>
          </p:cNvPr>
          <p:cNvSpPr txBox="1"/>
          <p:nvPr/>
        </p:nvSpPr>
        <p:spPr>
          <a:xfrm>
            <a:off x="1492606" y="4718975"/>
            <a:ext cx="1904728" cy="1384995"/>
          </a:xfrm>
          <a:prstGeom prst="rect">
            <a:avLst/>
          </a:prstGeom>
          <a:noFill/>
        </p:spPr>
        <p:txBody>
          <a:bodyPr wrap="square">
            <a:spAutoFit/>
          </a:bodyPr>
          <a:lstStyle/>
          <a:p>
            <a:pPr algn="ctr"/>
            <a:r>
              <a:rPr lang="sv-SE" sz="1200" dirty="0">
                <a:latin typeface="Verdana" panose="020B0604030504040204" pitchFamily="34" charset="0"/>
                <a:ea typeface="Verdana" panose="020B0604030504040204" pitchFamily="34" charset="0"/>
              </a:rPr>
              <a:t>Du får bara göra avdrag för de utgifter som hör till hobbyverksamheten och som du har betalat under inkomståret.</a:t>
            </a:r>
          </a:p>
        </p:txBody>
      </p:sp>
      <p:sp>
        <p:nvSpPr>
          <p:cNvPr id="12" name="Pil: höger 11">
            <a:extLst>
              <a:ext uri="{FF2B5EF4-FFF2-40B4-BE49-F238E27FC236}">
                <a16:creationId xmlns:a16="http://schemas.microsoft.com/office/drawing/2014/main" id="{BDA92A8D-0118-4A82-B6AE-E402823929BB}"/>
              </a:ext>
            </a:extLst>
          </p:cNvPr>
          <p:cNvSpPr/>
          <p:nvPr/>
        </p:nvSpPr>
        <p:spPr>
          <a:xfrm>
            <a:off x="4249365" y="6103970"/>
            <a:ext cx="291948" cy="221142"/>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7ED86396-7DD1-4CD4-BC58-0493002BF028}"/>
              </a:ext>
            </a:extLst>
          </p:cNvPr>
          <p:cNvSpPr txBox="1"/>
          <p:nvPr/>
        </p:nvSpPr>
        <p:spPr>
          <a:xfrm>
            <a:off x="4602688" y="5983708"/>
            <a:ext cx="5123200" cy="646331"/>
          </a:xfrm>
          <a:prstGeom prst="rect">
            <a:avLst/>
          </a:prstGeom>
          <a:noFill/>
        </p:spPr>
        <p:txBody>
          <a:bodyPr wrap="square">
            <a:spAutoFit/>
          </a:bodyPr>
          <a:lstStyle/>
          <a:p>
            <a:r>
              <a:rPr lang="sv-SE" sz="1200" dirty="0">
                <a:latin typeface="Verdana" panose="020B0604030504040204" pitchFamily="34" charset="0"/>
                <a:ea typeface="Verdana" panose="020B0604030504040204" pitchFamily="34" charset="0"/>
                <a:hlinkClick r:id="rId4"/>
              </a:rPr>
              <a:t>Hobby | Skatteverket</a:t>
            </a:r>
            <a:endParaRPr lang="sv-SE" sz="1200" dirty="0">
              <a:latin typeface="Verdana" panose="020B0604030504040204" pitchFamily="34" charset="0"/>
              <a:ea typeface="Verdana" panose="020B0604030504040204" pitchFamily="34" charset="0"/>
            </a:endParaRPr>
          </a:p>
          <a:p>
            <a:r>
              <a:rPr lang="sv-SE" sz="1200" dirty="0">
                <a:latin typeface="Verdana" panose="020B0604030504040204" pitchFamily="34" charset="0"/>
                <a:ea typeface="Verdana" panose="020B0604030504040204" pitchFamily="34" charset="0"/>
                <a:hlinkClick r:id="rId5"/>
              </a:rPr>
              <a:t>Moms - Företag och organisationer | Skatteverket</a:t>
            </a:r>
            <a:endParaRPr lang="sv-SE" sz="1200" dirty="0">
              <a:latin typeface="Verdana" panose="020B0604030504040204" pitchFamily="34" charset="0"/>
              <a:ea typeface="Verdana" panose="020B0604030504040204" pitchFamily="34" charset="0"/>
            </a:endParaRPr>
          </a:p>
          <a:p>
            <a:r>
              <a:rPr lang="sv-SE" sz="1200" u="sng" dirty="0">
                <a:solidFill>
                  <a:srgbClr val="0563C1"/>
                </a:solidFill>
                <a:effectLst/>
                <a:latin typeface="Verdana" panose="020B0604030504040204" pitchFamily="34" charset="0"/>
                <a:ea typeface="Verdana" panose="020B0604030504040204" pitchFamily="34" charset="0"/>
                <a:hlinkClick r:id="rId6"/>
              </a:rPr>
              <a:t>Hästverksamhet | Skatteverket</a:t>
            </a:r>
            <a:endParaRPr lang="sv-SE" sz="1200" dirty="0">
              <a:latin typeface="Verdana" panose="020B0604030504040204" pitchFamily="34" charset="0"/>
              <a:ea typeface="Verdana" panose="020B0604030504040204" pitchFamily="34" charset="0"/>
            </a:endParaRPr>
          </a:p>
        </p:txBody>
      </p:sp>
      <p:sp>
        <p:nvSpPr>
          <p:cNvPr id="16" name="textruta 15">
            <a:extLst>
              <a:ext uri="{FF2B5EF4-FFF2-40B4-BE49-F238E27FC236}">
                <a16:creationId xmlns:a16="http://schemas.microsoft.com/office/drawing/2014/main" id="{98426915-2001-46E7-932F-2360D065559A}"/>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Jessica Ortiz Bergström</a:t>
            </a:r>
          </a:p>
        </p:txBody>
      </p:sp>
    </p:spTree>
    <p:extLst>
      <p:ext uri="{BB962C8B-B14F-4D97-AF65-F5344CB8AC3E}">
        <p14:creationId xmlns:p14="http://schemas.microsoft.com/office/powerpoint/2010/main" val="257541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pic>
        <p:nvPicPr>
          <p:cNvPr id="7" name="Bildobjekt 6" descr="En bild som visar bord&#10;&#10;Automatiskt genererad beskrivning">
            <a:extLst>
              <a:ext uri="{FF2B5EF4-FFF2-40B4-BE49-F238E27FC236}">
                <a16:creationId xmlns:a16="http://schemas.microsoft.com/office/drawing/2014/main" id="{B3FD4F46-E836-490D-8207-FFE8B42CB3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7784" y="346946"/>
            <a:ext cx="4118517" cy="6164108"/>
          </a:xfrm>
          <a:prstGeom prst="rect">
            <a:avLst/>
          </a:prstGeom>
        </p:spPr>
      </p:pic>
    </p:spTree>
    <p:extLst>
      <p:ext uri="{BB962C8B-B14F-4D97-AF65-F5344CB8AC3E}">
        <p14:creationId xmlns:p14="http://schemas.microsoft.com/office/powerpoint/2010/main" val="196753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4" name="textruta 3">
            <a:extLst>
              <a:ext uri="{FF2B5EF4-FFF2-40B4-BE49-F238E27FC236}">
                <a16:creationId xmlns:a16="http://schemas.microsoft.com/office/drawing/2014/main" id="{37274AB3-B18B-48E7-9883-C42ACCFE47D9}"/>
              </a:ext>
            </a:extLst>
          </p:cNvPr>
          <p:cNvSpPr txBox="1"/>
          <p:nvPr/>
        </p:nvSpPr>
        <p:spPr>
          <a:xfrm>
            <a:off x="4351835" y="404664"/>
            <a:ext cx="3384376" cy="461665"/>
          </a:xfrm>
          <a:prstGeom prst="rect">
            <a:avLst/>
          </a:prstGeom>
          <a:noFill/>
        </p:spPr>
        <p:txBody>
          <a:bodyPr wrap="square" rtlCol="0">
            <a:spAutoFit/>
          </a:bodyPr>
          <a:lstStyle/>
          <a:p>
            <a:r>
              <a:rPr lang="sv-SE" sz="2400" dirty="0">
                <a:solidFill>
                  <a:schemeClr val="tx1">
                    <a:lumMod val="75000"/>
                    <a:lumOff val="25000"/>
                  </a:schemeClr>
                </a:solidFill>
                <a:latin typeface="Franklin Gothic Medium Cond" panose="020B0606030402020204" pitchFamily="34" charset="0"/>
              </a:rPr>
              <a:t>FUNDERA KRING</a:t>
            </a:r>
          </a:p>
        </p:txBody>
      </p:sp>
      <p:sp>
        <p:nvSpPr>
          <p:cNvPr id="9" name="textruta 8">
            <a:extLst>
              <a:ext uri="{FF2B5EF4-FFF2-40B4-BE49-F238E27FC236}">
                <a16:creationId xmlns:a16="http://schemas.microsoft.com/office/drawing/2014/main" id="{2413F4F4-43DE-4830-8CA3-48E4AC94CEF9}"/>
              </a:ext>
            </a:extLst>
          </p:cNvPr>
          <p:cNvSpPr txBox="1"/>
          <p:nvPr/>
        </p:nvSpPr>
        <p:spPr>
          <a:xfrm>
            <a:off x="4318909" y="1412776"/>
            <a:ext cx="4104456" cy="2893100"/>
          </a:xfrm>
          <a:prstGeom prst="rect">
            <a:avLst/>
          </a:prstGeom>
          <a:noFill/>
        </p:spPr>
        <p:txBody>
          <a:bodyPr wrap="square">
            <a:spAutoFit/>
          </a:bodyPr>
          <a:lstStyle/>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Diskutera vad man ska tänka på när man söker jobb?</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Vad finns det för risker när man jobbar svart?</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Vad känns viktigast för dig när du ska börja jobba?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B10EB88E-3A7C-4D5E-8C73-DC4CCC5A62A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560" r="2" b="2"/>
          <a:stretch/>
        </p:blipFill>
        <p:spPr bwMode="auto">
          <a:xfrm>
            <a:off x="0" y="-1144"/>
            <a:ext cx="3934368" cy="6882008"/>
          </a:xfrm>
          <a:prstGeom prst="rect">
            <a:avLst/>
          </a:prstGeom>
          <a:solidFill>
            <a:srgbClr val="FFFFFF"/>
          </a:solidFill>
        </p:spPr>
      </p:pic>
      <p:sp>
        <p:nvSpPr>
          <p:cNvPr id="6" name="textruta 5">
            <a:extLst>
              <a:ext uri="{FF2B5EF4-FFF2-40B4-BE49-F238E27FC236}">
                <a16:creationId xmlns:a16="http://schemas.microsoft.com/office/drawing/2014/main" id="{86134980-DCB4-4152-937A-BA39ADC3F8B8}"/>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Karolina Lagerlund</a:t>
            </a:r>
          </a:p>
        </p:txBody>
      </p:sp>
    </p:spTree>
    <p:extLst>
      <p:ext uri="{BB962C8B-B14F-4D97-AF65-F5344CB8AC3E}">
        <p14:creationId xmlns:p14="http://schemas.microsoft.com/office/powerpoint/2010/main" val="115733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4" name="textruta 3">
            <a:extLst>
              <a:ext uri="{FF2B5EF4-FFF2-40B4-BE49-F238E27FC236}">
                <a16:creationId xmlns:a16="http://schemas.microsoft.com/office/drawing/2014/main" id="{37274AB3-B18B-48E7-9883-C42ACCFE47D9}"/>
              </a:ext>
            </a:extLst>
          </p:cNvPr>
          <p:cNvSpPr txBox="1"/>
          <p:nvPr/>
        </p:nvSpPr>
        <p:spPr>
          <a:xfrm>
            <a:off x="4351835" y="404664"/>
            <a:ext cx="3384376" cy="461665"/>
          </a:xfrm>
          <a:prstGeom prst="rect">
            <a:avLst/>
          </a:prstGeom>
          <a:noFill/>
        </p:spPr>
        <p:txBody>
          <a:bodyPr wrap="square" rtlCol="0">
            <a:spAutoFit/>
          </a:bodyPr>
          <a:lstStyle/>
          <a:p>
            <a:r>
              <a:rPr lang="sv-SE" sz="2400" dirty="0">
                <a:solidFill>
                  <a:schemeClr val="tx1">
                    <a:lumMod val="75000"/>
                    <a:lumOff val="25000"/>
                  </a:schemeClr>
                </a:solidFill>
                <a:latin typeface="Franklin Gothic Medium Cond" panose="020B0606030402020204" pitchFamily="34" charset="0"/>
              </a:rPr>
              <a:t>FUNDERA KRING</a:t>
            </a:r>
          </a:p>
        </p:txBody>
      </p:sp>
      <p:sp>
        <p:nvSpPr>
          <p:cNvPr id="9" name="textruta 8">
            <a:extLst>
              <a:ext uri="{FF2B5EF4-FFF2-40B4-BE49-F238E27FC236}">
                <a16:creationId xmlns:a16="http://schemas.microsoft.com/office/drawing/2014/main" id="{2413F4F4-43DE-4830-8CA3-48E4AC94CEF9}"/>
              </a:ext>
            </a:extLst>
          </p:cNvPr>
          <p:cNvSpPr txBox="1"/>
          <p:nvPr/>
        </p:nvSpPr>
        <p:spPr>
          <a:xfrm>
            <a:off x="4351835" y="1124744"/>
            <a:ext cx="4572000" cy="2462213"/>
          </a:xfrm>
          <a:prstGeom prst="rect">
            <a:avLst/>
          </a:prstGeom>
          <a:noFill/>
        </p:spPr>
        <p:txBody>
          <a:bodyPr wrap="square">
            <a:spAutoFit/>
          </a:bodyPr>
          <a:lstStyle/>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Vad tänker du när du läser dessa annonser?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Ser du några fördelar respektive nackdelar alternativt risker med dem?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Vilket jobb skulle du vilja ha? </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p:txBody>
      </p:sp>
      <p:sp>
        <p:nvSpPr>
          <p:cNvPr id="13" name="textruta 12">
            <a:extLst>
              <a:ext uri="{FF2B5EF4-FFF2-40B4-BE49-F238E27FC236}">
                <a16:creationId xmlns:a16="http://schemas.microsoft.com/office/drawing/2014/main" id="{3B102F8B-0C12-438F-BBB3-5071DD945BFE}"/>
              </a:ext>
            </a:extLst>
          </p:cNvPr>
          <p:cNvSpPr txBox="1"/>
          <p:nvPr/>
        </p:nvSpPr>
        <p:spPr>
          <a:xfrm>
            <a:off x="4932040" y="3140968"/>
            <a:ext cx="3070104" cy="3000821"/>
          </a:xfrm>
          <a:prstGeom prst="rect">
            <a:avLst/>
          </a:prstGeom>
          <a:noFill/>
        </p:spPr>
        <p:txBody>
          <a:bodyPr wrap="square">
            <a:spAutoFit/>
          </a:bodyPr>
          <a:lstStyle/>
          <a:p>
            <a:r>
              <a:rPr lang="sv-SE" sz="900" b="1"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Hästskötare sökes</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Vi söker en arbetsam och positiv hästskötare/elev.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Jobb måndag till lördag, varannan söndag, 7-17.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Hästskötsel och gårdsskötsel, ibland följa med på tävlingar.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Lön: 5000 kr i månaden plus gratis boende och stallplats. Möjlighet att få träna för A-tränare som kommer till gården varje månad.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b="1"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Hästskötare sökes</a:t>
            </a:r>
            <a:br>
              <a:rPr lang="sv-SE" sz="900" b="1"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Driven hästskötare sökes till tävlingsstall.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Jobb måndag till fredag, 7-16, samt var tredje helg (kompensationsledig tisdag och onsdag).</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Arbetsplatsen har kollektivavtal. </a:t>
            </a: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b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br>
            <a:r>
              <a:rPr lang="sv-SE" sz="900" dirty="0">
                <a:solidFill>
                  <a:srgbClr val="003478"/>
                </a:solidFill>
                <a:effectLst/>
                <a:latin typeface="Verdana" panose="020B0604030504040204" pitchFamily="34" charset="0"/>
                <a:ea typeface="Calibri" panose="020F0502020204030204" pitchFamily="34" charset="0"/>
                <a:cs typeface="Calibri" panose="020F0502020204030204" pitchFamily="34" charset="0"/>
              </a:rPr>
              <a:t>Lön: Kollektivavtalsenlig lön. Möjlighet finns att hyra boende och stallplats för 5000 kr respektive 3500 kr. Detta faktureras arbetstagaren. </a:t>
            </a:r>
            <a:endParaRPr lang="sv-SE" dirty="0"/>
          </a:p>
        </p:txBody>
      </p:sp>
      <p:pic>
        <p:nvPicPr>
          <p:cNvPr id="14" name="Bildobjekt 13">
            <a:extLst>
              <a:ext uri="{FF2B5EF4-FFF2-40B4-BE49-F238E27FC236}">
                <a16:creationId xmlns:a16="http://schemas.microsoft.com/office/drawing/2014/main" id="{FBE5ACA3-9650-4198-9B56-F83B109F6095}"/>
              </a:ext>
            </a:extLst>
          </p:cNvPr>
          <p:cNvPicPr>
            <a:picLocks noChangeAspect="1"/>
          </p:cNvPicPr>
          <p:nvPr/>
        </p:nvPicPr>
        <p:blipFill>
          <a:blip r:embed="rId3"/>
          <a:stretch>
            <a:fillRect/>
          </a:stretch>
        </p:blipFill>
        <p:spPr>
          <a:xfrm>
            <a:off x="0" y="0"/>
            <a:ext cx="4103424" cy="6858000"/>
          </a:xfrm>
          <a:prstGeom prst="rect">
            <a:avLst/>
          </a:prstGeom>
        </p:spPr>
      </p:pic>
      <p:sp>
        <p:nvSpPr>
          <p:cNvPr id="7" name="textruta 6">
            <a:extLst>
              <a:ext uri="{FF2B5EF4-FFF2-40B4-BE49-F238E27FC236}">
                <a16:creationId xmlns:a16="http://schemas.microsoft.com/office/drawing/2014/main" id="{E63131DC-F033-476E-B00C-06CE35824EF7}"/>
              </a:ext>
            </a:extLst>
          </p:cNvPr>
          <p:cNvSpPr txBox="1"/>
          <p:nvPr/>
        </p:nvSpPr>
        <p:spPr>
          <a:xfrm>
            <a:off x="0" y="6657944"/>
            <a:ext cx="180020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HNS arkiv</a:t>
            </a:r>
          </a:p>
        </p:txBody>
      </p:sp>
    </p:spTree>
    <p:extLst>
      <p:ext uri="{BB962C8B-B14F-4D97-AF65-F5344CB8AC3E}">
        <p14:creationId xmlns:p14="http://schemas.microsoft.com/office/powerpoint/2010/main" val="339354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E83DB6B-F2C4-4E79-9488-060D6B598449}"/>
              </a:ext>
            </a:extLst>
          </p:cNvPr>
          <p:cNvSpPr txBox="1"/>
          <p:nvPr/>
        </p:nvSpPr>
        <p:spPr>
          <a:xfrm>
            <a:off x="4747879" y="409211"/>
            <a:ext cx="3803680" cy="523220"/>
          </a:xfrm>
          <a:prstGeom prst="rect">
            <a:avLst/>
          </a:prstGeom>
          <a:noFill/>
        </p:spPr>
        <p:txBody>
          <a:bodyPr wrap="square" rtlCol="0">
            <a:spAutoFit/>
          </a:bodyPr>
          <a:lstStyle/>
          <a:p>
            <a:r>
              <a:rPr lang="sv-SE" sz="2800" dirty="0">
                <a:solidFill>
                  <a:schemeClr val="tx1">
                    <a:lumMod val="75000"/>
                    <a:lumOff val="25000"/>
                  </a:schemeClr>
                </a:solidFill>
                <a:latin typeface="Franklin Gothic Medium Cond" panose="020B0606030402020204" pitchFamily="34" charset="0"/>
              </a:rPr>
              <a:t>KONTAKT OCH MER INFO</a:t>
            </a:r>
          </a:p>
        </p:txBody>
      </p:sp>
      <p:sp>
        <p:nvSpPr>
          <p:cNvPr id="5" name="textruta 4">
            <a:extLst>
              <a:ext uri="{FF2B5EF4-FFF2-40B4-BE49-F238E27FC236}">
                <a16:creationId xmlns:a16="http://schemas.microsoft.com/office/drawing/2014/main" id="{78D187B6-8576-46FB-B6C6-8C2C09E6029B}"/>
              </a:ext>
            </a:extLst>
          </p:cNvPr>
          <p:cNvSpPr txBox="1"/>
          <p:nvPr/>
        </p:nvSpPr>
        <p:spPr>
          <a:xfrm>
            <a:off x="4855891" y="1745954"/>
            <a:ext cx="2376264" cy="2000548"/>
          </a:xfrm>
          <a:prstGeom prst="rect">
            <a:avLst/>
          </a:prstGeom>
          <a:noFill/>
        </p:spPr>
        <p:txBody>
          <a:bodyPr wrap="square" rtlCol="0">
            <a:spAutoFit/>
          </a:bodyPr>
          <a:lstStyle/>
          <a:p>
            <a:pPr fontAlgn="auto">
              <a:spcAft>
                <a:spcPts val="0"/>
              </a:spcAft>
              <a:defRPr/>
            </a:pPr>
            <a:r>
              <a:rPr lang="sv-SE" sz="1400" dirty="0">
                <a:latin typeface="Verdana" panose="020B0604030504040204" pitchFamily="34" charset="0"/>
                <a:ea typeface="Verdana" panose="020B0604030504040204" pitchFamily="34" charset="0"/>
                <a:hlinkClick r:id="rId3"/>
              </a:rPr>
              <a:t>www.hyn.se</a:t>
            </a:r>
            <a:br>
              <a:rPr lang="sv-SE" sz="1400" dirty="0">
                <a:latin typeface="Verdana" panose="020B0604030504040204" pitchFamily="34" charset="0"/>
                <a:ea typeface="Verdana" panose="020B0604030504040204" pitchFamily="34" charset="0"/>
              </a:rPr>
            </a:br>
            <a:br>
              <a:rPr lang="sv-SE" sz="1400" dirty="0">
                <a:latin typeface="Verdana" panose="020B0604030504040204" pitchFamily="34" charset="0"/>
                <a:ea typeface="Verdana" panose="020B0604030504040204" pitchFamily="34" charset="0"/>
              </a:rPr>
            </a:br>
            <a:r>
              <a:rPr lang="sv-SE" sz="1400" dirty="0">
                <a:latin typeface="Verdana" panose="020B0604030504040204" pitchFamily="34" charset="0"/>
                <a:ea typeface="Verdana" panose="020B0604030504040204" pitchFamily="34" charset="0"/>
                <a:hlinkClick r:id="rId4"/>
              </a:rPr>
              <a:t>www.hastnaringen.se</a:t>
            </a:r>
            <a:r>
              <a:rPr lang="sv-SE" sz="1400" dirty="0">
                <a:latin typeface="Verdana" panose="020B0604030504040204" pitchFamily="34" charset="0"/>
                <a:ea typeface="Verdana" panose="020B0604030504040204" pitchFamily="34" charset="0"/>
              </a:rPr>
              <a:t> </a:t>
            </a:r>
            <a:br>
              <a:rPr lang="sv-SE" sz="1400" dirty="0">
                <a:latin typeface="Verdana" panose="020B0604030504040204" pitchFamily="34" charset="0"/>
                <a:ea typeface="Verdana" panose="020B0604030504040204" pitchFamily="34" charset="0"/>
              </a:rPr>
            </a:br>
            <a:br>
              <a:rPr lang="sv-SE" sz="1400" dirty="0">
                <a:latin typeface="Verdana" panose="020B0604030504040204" pitchFamily="34" charset="0"/>
                <a:ea typeface="Verdana" panose="020B0604030504040204" pitchFamily="34" charset="0"/>
              </a:rPr>
            </a:br>
            <a:r>
              <a:rPr lang="sv-SE" sz="1400" dirty="0">
                <a:latin typeface="Verdana" panose="020B0604030504040204" pitchFamily="34" charset="0"/>
                <a:ea typeface="Verdana" panose="020B0604030504040204" pitchFamily="34" charset="0"/>
                <a:hlinkClick r:id="rId5"/>
              </a:rPr>
              <a:t>www.skatteverket.se</a:t>
            </a:r>
            <a:r>
              <a:rPr lang="sv-SE" sz="1400" dirty="0">
                <a:latin typeface="Verdana" panose="020B0604030504040204" pitchFamily="34" charset="0"/>
                <a:ea typeface="Verdana" panose="020B0604030504040204" pitchFamily="34" charset="0"/>
              </a:rPr>
              <a:t> </a:t>
            </a:r>
          </a:p>
          <a:p>
            <a:pPr fontAlgn="auto">
              <a:spcAft>
                <a:spcPts val="0"/>
              </a:spcAft>
              <a:defRPr/>
            </a:pPr>
            <a:endParaRPr lang="sv-SE" sz="1400" dirty="0">
              <a:latin typeface="Verdana" panose="020B0604030504040204" pitchFamily="34" charset="0"/>
              <a:ea typeface="Verdana" panose="020B0604030504040204" pitchFamily="34" charset="0"/>
            </a:endParaRPr>
          </a:p>
          <a:p>
            <a:pPr fontAlgn="auto">
              <a:spcAft>
                <a:spcPts val="0"/>
              </a:spcAft>
              <a:defRPr/>
            </a:pPr>
            <a:r>
              <a:rPr lang="sv-SE" sz="1400" dirty="0">
                <a:latin typeface="Verdana" panose="020B0604030504040204" pitchFamily="34" charset="0"/>
                <a:ea typeface="Verdana" panose="020B0604030504040204" pitchFamily="34" charset="0"/>
                <a:hlinkClick r:id="rId6"/>
              </a:rPr>
              <a:t>www.prevent.se</a:t>
            </a:r>
            <a:endParaRPr lang="sv-SE" sz="1400" dirty="0">
              <a:latin typeface="Verdana" panose="020B0604030504040204" pitchFamily="34" charset="0"/>
              <a:ea typeface="Verdana" panose="020B0604030504040204" pitchFamily="34" charset="0"/>
            </a:endParaRPr>
          </a:p>
          <a:p>
            <a:pPr fontAlgn="auto">
              <a:spcAft>
                <a:spcPts val="0"/>
              </a:spcAft>
              <a:defRPr/>
            </a:pPr>
            <a:endParaRPr lang="sv-SE" sz="1200" dirty="0">
              <a:latin typeface="Verdana" panose="020B0604030504040204" pitchFamily="34" charset="0"/>
              <a:ea typeface="Verdana" panose="020B0604030504040204" pitchFamily="34" charset="0"/>
            </a:endParaRPr>
          </a:p>
          <a:p>
            <a:pPr fontAlgn="auto">
              <a:spcAft>
                <a:spcPts val="0"/>
              </a:spcAft>
              <a:defRPr/>
            </a:pPr>
            <a:endParaRPr lang="sv-SE" sz="1400" dirty="0">
              <a:latin typeface="Verdana" panose="020B0604030504040204" pitchFamily="34" charset="0"/>
              <a:ea typeface="Verdana" panose="020B0604030504040204" pitchFamily="34" charset="0"/>
            </a:endParaRPr>
          </a:p>
        </p:txBody>
      </p:sp>
      <p:pic>
        <p:nvPicPr>
          <p:cNvPr id="7" name="Platshållare för bild 5" descr="En bild som visar himmel, utomhus, däggdjur, tittar&#10;&#10;Automatiskt genererad beskrivning">
            <a:extLst>
              <a:ext uri="{FF2B5EF4-FFF2-40B4-BE49-F238E27FC236}">
                <a16:creationId xmlns:a16="http://schemas.microsoft.com/office/drawing/2014/main" id="{336F89AC-61BC-4852-A689-1FE7A156CB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1"/>
            <a:ext cx="4505373" cy="6858001"/>
          </a:xfrm>
          <a:prstGeom prst="rect">
            <a:avLst/>
          </a:prstGeom>
        </p:spPr>
      </p:pic>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pic>
        <p:nvPicPr>
          <p:cNvPr id="10" name="Bildobjekt 9" descr="En bild som visar text, utomhus, tecken&#10;&#10;Automatiskt genererad beskrivning">
            <a:extLst>
              <a:ext uri="{FF2B5EF4-FFF2-40B4-BE49-F238E27FC236}">
                <a16:creationId xmlns:a16="http://schemas.microsoft.com/office/drawing/2014/main" id="{C09DFE1E-9A08-437E-9FBC-2CA9746F3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0112" y="5013176"/>
            <a:ext cx="792087" cy="792087"/>
          </a:xfrm>
          <a:prstGeom prst="rect">
            <a:avLst/>
          </a:prstGeom>
        </p:spPr>
      </p:pic>
      <p:pic>
        <p:nvPicPr>
          <p:cNvPr id="9" name="Bildobjekt 8">
            <a:extLst>
              <a:ext uri="{FF2B5EF4-FFF2-40B4-BE49-F238E27FC236}">
                <a16:creationId xmlns:a16="http://schemas.microsoft.com/office/drawing/2014/main" id="{C0DA1BF9-F07E-4D7C-82D8-0A29A67416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44360" y="5013176"/>
            <a:ext cx="975590" cy="785118"/>
          </a:xfrm>
          <a:prstGeom prst="rect">
            <a:avLst/>
          </a:prstGeom>
        </p:spPr>
      </p:pic>
    </p:spTree>
    <p:extLst>
      <p:ext uri="{BB962C8B-B14F-4D97-AF65-F5344CB8AC3E}">
        <p14:creationId xmlns:p14="http://schemas.microsoft.com/office/powerpoint/2010/main" val="134037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7163D394-0835-4DE8-9704-ADB9102AD3C3}"/>
              </a:ext>
            </a:extLst>
          </p:cNvPr>
          <p:cNvSpPr/>
          <p:nvPr/>
        </p:nvSpPr>
        <p:spPr>
          <a:xfrm>
            <a:off x="138002" y="260648"/>
            <a:ext cx="4361989" cy="6378094"/>
          </a:xfrm>
          <a:prstGeom prst="rect">
            <a:avLst/>
          </a:prstGeom>
          <a:solidFill>
            <a:srgbClr val="FFFFFF">
              <a:alpha val="8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7AF845E5-B64E-45C9-A2F4-5B9C4241B0AC}"/>
              </a:ext>
            </a:extLst>
          </p:cNvPr>
          <p:cNvSpPr txBox="1">
            <a:spLocks/>
          </p:cNvSpPr>
          <p:nvPr/>
        </p:nvSpPr>
        <p:spPr>
          <a:xfrm>
            <a:off x="254906" y="458566"/>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RÄTTIGHETER OCH SKYLDIGHETER</a:t>
            </a:r>
          </a:p>
        </p:txBody>
      </p:sp>
      <p:sp>
        <p:nvSpPr>
          <p:cNvPr id="12" name="textruta 11">
            <a:extLst>
              <a:ext uri="{FF2B5EF4-FFF2-40B4-BE49-F238E27FC236}">
                <a16:creationId xmlns:a16="http://schemas.microsoft.com/office/drawing/2014/main" id="{1254DEE7-EFB1-414D-B1E5-C26276BEFB71}"/>
              </a:ext>
            </a:extLst>
          </p:cNvPr>
          <p:cNvSpPr txBox="1"/>
          <p:nvPr/>
        </p:nvSpPr>
        <p:spPr>
          <a:xfrm>
            <a:off x="228235" y="998793"/>
            <a:ext cx="4052911" cy="4462760"/>
          </a:xfrm>
          <a:prstGeom prst="rect">
            <a:avLst/>
          </a:prstGeom>
          <a:noFill/>
        </p:spPr>
        <p:txBody>
          <a:bodyPr wrap="square">
            <a:spAutoFit/>
          </a:bodyPr>
          <a:lstStyle/>
          <a:p>
            <a:endParaRPr lang="sv-SE" sz="4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Den anställde har till exempel rätt till lön, god arbetsmiljö och skyddsutrustning.</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Den anställde har också rätt till en så kallad dygnsvila på 11 timmar samt 36 timmars veckovila och 5 veckors semester varav 4 veckor är sammanhängande ledighet under    perioden juni-augusti.</a:t>
            </a:r>
          </a:p>
          <a:p>
            <a:pPr marL="285750" indent="-285750">
              <a:buFont typeface="Arial" panose="020B0604020202020204" pitchFamily="34" charset="0"/>
              <a:buChar char="•"/>
            </a:pPr>
            <a:endParaRPr lang="sv-SE"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400" dirty="0">
                <a:latin typeface="Verdana" panose="020B0604030504040204" pitchFamily="34" charset="0"/>
                <a:ea typeface="Verdana" panose="020B0604030504040204" pitchFamily="34" charset="0"/>
              </a:rPr>
              <a:t>Man ska aldrig acceptera trakasserier av något slag på jobbet, vare sig mobbing, kränkningar eller sexuella trakasserier. (Läs mer om hästnäringens arbete mot sexuella trakasserier på </a:t>
            </a:r>
            <a:r>
              <a:rPr lang="sv-SE" sz="1400" dirty="0">
                <a:latin typeface="Verdana" panose="020B0604030504040204" pitchFamily="34" charset="0"/>
                <a:ea typeface="Verdana" panose="020B0604030504040204" pitchFamily="34" charset="0"/>
                <a:hlinkClick r:id="rId4"/>
              </a:rPr>
              <a:t>Prevent</a:t>
            </a:r>
            <a:r>
              <a:rPr lang="sv-SE" sz="1400" dirty="0">
                <a:latin typeface="Verdana" panose="020B0604030504040204" pitchFamily="34" charset="0"/>
                <a:ea typeface="Verdana" panose="020B0604030504040204" pitchFamily="34" charset="0"/>
              </a:rPr>
              <a:t>.)</a:t>
            </a:r>
            <a:r>
              <a:rPr lang="sv-SE" sz="1400" dirty="0">
                <a:latin typeface="Verdana" panose="020B0604030504040204" pitchFamily="34" charset="0"/>
                <a:ea typeface="Verdana" panose="020B0604030504040204" pitchFamily="34" charset="0"/>
                <a:hlinkClick r:id="rId4"/>
              </a:rPr>
              <a:t> </a:t>
            </a:r>
            <a:endParaRPr lang="sv-SE" sz="1400" dirty="0">
              <a:latin typeface="Verdana" panose="020B0604030504040204" pitchFamily="34" charset="0"/>
              <a:ea typeface="Verdana" panose="020B0604030504040204" pitchFamily="34" charset="0"/>
            </a:endParaRPr>
          </a:p>
          <a:p>
            <a:endParaRPr lang="sv-SE" sz="1400" dirty="0">
              <a:latin typeface="Verdana" panose="020B0604030504040204" pitchFamily="34" charset="0"/>
              <a:ea typeface="Verdana" panose="020B0604030504040204" pitchFamily="34" charset="0"/>
            </a:endParaRPr>
          </a:p>
          <a:p>
            <a:endParaRPr lang="sv-SE" sz="1400" dirty="0">
              <a:latin typeface="Verdana" panose="020B0604030504040204" pitchFamily="34" charset="0"/>
              <a:ea typeface="Verdana" panose="020B0604030504040204" pitchFamily="34" charset="0"/>
            </a:endParaRPr>
          </a:p>
          <a:p>
            <a:endParaRPr lang="sv-SE" sz="1400" dirty="0">
              <a:latin typeface="Verdana" panose="020B0604030504040204" pitchFamily="34" charset="0"/>
              <a:ea typeface="Verdana" panose="020B0604030504040204" pitchFamily="34" charset="0"/>
            </a:endParaRPr>
          </a:p>
        </p:txBody>
      </p:sp>
      <p:sp>
        <p:nvSpPr>
          <p:cNvPr id="10" name="Ellips 9">
            <a:extLst>
              <a:ext uri="{FF2B5EF4-FFF2-40B4-BE49-F238E27FC236}">
                <a16:creationId xmlns:a16="http://schemas.microsoft.com/office/drawing/2014/main" id="{4E34DB2A-8314-4700-BD67-CB24BAEC3522}"/>
              </a:ext>
            </a:extLst>
          </p:cNvPr>
          <p:cNvSpPr/>
          <p:nvPr/>
        </p:nvSpPr>
        <p:spPr>
          <a:xfrm>
            <a:off x="6876256" y="4425498"/>
            <a:ext cx="2160240" cy="2160240"/>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6" name="textruta 5">
            <a:extLst>
              <a:ext uri="{FF2B5EF4-FFF2-40B4-BE49-F238E27FC236}">
                <a16:creationId xmlns:a16="http://schemas.microsoft.com/office/drawing/2014/main" id="{C1AC6843-587B-4CA4-98C2-FCF628613885}"/>
              </a:ext>
            </a:extLst>
          </p:cNvPr>
          <p:cNvSpPr txBox="1"/>
          <p:nvPr/>
        </p:nvSpPr>
        <p:spPr>
          <a:xfrm>
            <a:off x="7092280" y="5013176"/>
            <a:ext cx="1823485" cy="984885"/>
          </a:xfrm>
          <a:prstGeom prst="rect">
            <a:avLst/>
          </a:prstGeom>
          <a:noFill/>
        </p:spPr>
        <p:txBody>
          <a:bodyPr wrap="square" lIns="0" tIns="0" rIns="0" bIns="0">
            <a:spAutoFit/>
          </a:bodyPr>
          <a:lstStyle/>
          <a:p>
            <a:pPr algn="ctr"/>
            <a:r>
              <a:rPr lang="sv-SE" sz="1600" dirty="0">
                <a:solidFill>
                  <a:schemeClr val="tx1"/>
                </a:solidFill>
                <a:latin typeface="Verdana" panose="020B0604030504040204" pitchFamily="34" charset="0"/>
                <a:ea typeface="Verdana" panose="020B0604030504040204" pitchFamily="34" charset="0"/>
                <a:cs typeface="Arial" panose="020B0604020202020204" pitchFamily="34" charset="0"/>
              </a:rPr>
              <a:t>Ett arbete innebär både rättigheter och skyldigheter.</a:t>
            </a:r>
          </a:p>
        </p:txBody>
      </p:sp>
      <p:sp>
        <p:nvSpPr>
          <p:cNvPr id="2" name="textruta 1">
            <a:extLst>
              <a:ext uri="{FF2B5EF4-FFF2-40B4-BE49-F238E27FC236}">
                <a16:creationId xmlns:a16="http://schemas.microsoft.com/office/drawing/2014/main" id="{5CA0A560-7FEF-9A53-BDBE-629217D66B43}"/>
              </a:ext>
            </a:extLst>
          </p:cNvPr>
          <p:cNvSpPr txBox="1"/>
          <p:nvPr/>
        </p:nvSpPr>
        <p:spPr>
          <a:xfrm>
            <a:off x="4676079" y="6286959"/>
            <a:ext cx="2448268"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Frida Sandgren</a:t>
            </a:r>
          </a:p>
        </p:txBody>
      </p:sp>
      <p:pic>
        <p:nvPicPr>
          <p:cNvPr id="3" name="Bildobjekt 2">
            <a:extLst>
              <a:ext uri="{FF2B5EF4-FFF2-40B4-BE49-F238E27FC236}">
                <a16:creationId xmlns:a16="http://schemas.microsoft.com/office/drawing/2014/main" id="{9E25B1F9-A074-42DC-BDBD-2E86B4D98B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7921" y="4770093"/>
            <a:ext cx="1962150" cy="1471049"/>
          </a:xfrm>
          <a:prstGeom prst="rect">
            <a:avLst/>
          </a:prstGeom>
        </p:spPr>
      </p:pic>
    </p:spTree>
    <p:extLst>
      <p:ext uri="{BB962C8B-B14F-4D97-AF65-F5344CB8AC3E}">
        <p14:creationId xmlns:p14="http://schemas.microsoft.com/office/powerpoint/2010/main" val="411265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27984" y="908720"/>
            <a:ext cx="4320480" cy="35394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Som arbetstagare är man bland annat skyldig till att passa tider, utföra arbetet, följa regler och använda skyddsutrustning.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Arbetstagaren ska vara lojal mot arbetsgivaren, inte bedriva konkurrerande verksamhet, avslöja företagshemligheter eller tala illa om företaget i verkligheten eller på sociala medier. Då riskerar man förlora sitt jobb.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sp>
        <p:nvSpPr>
          <p:cNvPr id="11" name="Rubrik 1">
            <a:extLst>
              <a:ext uri="{FF2B5EF4-FFF2-40B4-BE49-F238E27FC236}">
                <a16:creationId xmlns:a16="http://schemas.microsoft.com/office/drawing/2014/main" id="{76C7E049-B0CA-48D1-9C8F-CACFAD1C9C48}"/>
              </a:ext>
            </a:extLst>
          </p:cNvPr>
          <p:cNvSpPr txBox="1">
            <a:spLocks/>
          </p:cNvSpPr>
          <p:nvPr/>
        </p:nvSpPr>
        <p:spPr>
          <a:xfrm>
            <a:off x="4319972" y="227813"/>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2400" dirty="0">
                <a:latin typeface="Franklin Gothic Medium Cond" panose="020B0606030402020204" pitchFamily="34" charset="0"/>
                <a:cs typeface="Arial" panose="020B0604020202020204" pitchFamily="34" charset="0"/>
              </a:rPr>
              <a:t>RÄTTIGHETER OCH SKYLDIGHETER</a:t>
            </a:r>
          </a:p>
        </p:txBody>
      </p:sp>
      <p:pic>
        <p:nvPicPr>
          <p:cNvPr id="2" name="Bildobjekt 1">
            <a:extLst>
              <a:ext uri="{FF2B5EF4-FFF2-40B4-BE49-F238E27FC236}">
                <a16:creationId xmlns:a16="http://schemas.microsoft.com/office/drawing/2014/main" id="{1289BAEA-67D4-432A-B1B3-699E66E75450}"/>
              </a:ext>
            </a:extLst>
          </p:cNvPr>
          <p:cNvPicPr>
            <a:picLocks noChangeAspect="1"/>
          </p:cNvPicPr>
          <p:nvPr/>
        </p:nvPicPr>
        <p:blipFill>
          <a:blip r:embed="rId3"/>
          <a:stretch>
            <a:fillRect/>
          </a:stretch>
        </p:blipFill>
        <p:spPr>
          <a:xfrm>
            <a:off x="0" y="0"/>
            <a:ext cx="4152178" cy="6858000"/>
          </a:xfrm>
          <a:prstGeom prst="rect">
            <a:avLst/>
          </a:prstGeom>
        </p:spPr>
      </p:pic>
    </p:spTree>
    <p:extLst>
      <p:ext uri="{BB962C8B-B14F-4D97-AF65-F5344CB8AC3E}">
        <p14:creationId xmlns:p14="http://schemas.microsoft.com/office/powerpoint/2010/main" val="123175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3779912" y="290473"/>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 ARBETSMILJÖ OCH HÄLSA</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99992" y="1250174"/>
            <a:ext cx="4320480" cy="60016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Alla anställda har rätt till en god arbetsmiljö, oavsett verksamhet.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Enligt arbetsmiljölagen är arbetsgivaren huvudansvarig för arbetsmiljön, men medarbetarna har en skyldighet att medverka.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Arbetsgivaren ska förebygga ohälsa och olycksfall och skapa en god arbetsmiljö.</a:t>
            </a: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Skyddsombud</a:t>
            </a: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På arbetsställen där minst fem arbetstagare arbetar regelbundet ska ett eller flera skyddsombud utses bland arbetstagarna.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3"/>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hlinkClick r:id="rId3"/>
              </a:rPr>
              <a:t>Föreskriften Systematiskt Arbetsmiljöarbete</a:t>
            </a:r>
            <a:b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rPr>
            </a:br>
            <a:b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rPr>
            </a:br>
            <a:r>
              <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Arbetsmiljöverket</a:t>
            </a:r>
            <a:endPar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2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pic>
        <p:nvPicPr>
          <p:cNvPr id="9" name="Platshållare för bild 5">
            <a:extLst>
              <a:ext uri="{FF2B5EF4-FFF2-40B4-BE49-F238E27FC236}">
                <a16:creationId xmlns:a16="http://schemas.microsoft.com/office/drawing/2014/main" id="{1A2246F8-BBA6-46E2-B95A-529C804B09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80" y="-2359"/>
            <a:ext cx="4032447" cy="6887296"/>
          </a:xfrm>
          <a:prstGeom prst="rect">
            <a:avLst/>
          </a:prstGeom>
        </p:spPr>
      </p:pic>
      <p:sp>
        <p:nvSpPr>
          <p:cNvPr id="8" name="textruta 7">
            <a:extLst>
              <a:ext uri="{FF2B5EF4-FFF2-40B4-BE49-F238E27FC236}">
                <a16:creationId xmlns:a16="http://schemas.microsoft.com/office/drawing/2014/main" id="{17F2E94C-EF46-45B3-94BB-8CEBCBA945E3}"/>
              </a:ext>
            </a:extLst>
          </p:cNvPr>
          <p:cNvSpPr txBox="1"/>
          <p:nvPr/>
        </p:nvSpPr>
        <p:spPr>
          <a:xfrm>
            <a:off x="107504" y="6530978"/>
            <a:ext cx="1800200" cy="200055"/>
          </a:xfrm>
          <a:prstGeom prst="rect">
            <a:avLst/>
          </a:prstGeom>
          <a:noFill/>
        </p:spPr>
        <p:txBody>
          <a:bodyPr wrap="square" rtlCol="0">
            <a:spAutoFit/>
          </a:bodyPr>
          <a:lstStyle/>
          <a:p>
            <a:r>
              <a:rPr lang="sv-SE" sz="700" i="1" dirty="0">
                <a:latin typeface="Verdana" panose="020B0604030504040204" pitchFamily="34" charset="0"/>
                <a:ea typeface="Verdana" panose="020B0604030504040204" pitchFamily="34" charset="0"/>
              </a:rPr>
              <a:t>Foto: Sara Westholm </a:t>
            </a:r>
          </a:p>
        </p:txBody>
      </p:sp>
    </p:spTree>
    <p:extLst>
      <p:ext uri="{BB962C8B-B14F-4D97-AF65-F5344CB8AC3E}">
        <p14:creationId xmlns:p14="http://schemas.microsoft.com/office/powerpoint/2010/main" val="130183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323528" y="404664"/>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 ARBETSMILJÖ OCH HÄLSA</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323528" y="1124744"/>
            <a:ext cx="4680520" cy="550920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Systematiskt arbetsmiljöarbete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Arbetsgivaren ska undersöka, genomföra och följa upp verksamheten så att ohälsa och olycksfall i arbetet förebyggs och att man uppnår en tillfredställande arbetsmiljö, bland annat genom: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Arbetsmiljöpolicy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Undersöka arbetsmiljön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Göra riskbedömningar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Genomföra åtgärder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Kontrollera åtgärderna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Ta fram en handlingsplan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Utreda ohälsa, olycksfall, allvarliga tillbud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Fördela arbetsmiljöuppgifter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pic>
        <p:nvPicPr>
          <p:cNvPr id="3" name="Bildobjekt 2">
            <a:extLst>
              <a:ext uri="{FF2B5EF4-FFF2-40B4-BE49-F238E27FC236}">
                <a16:creationId xmlns:a16="http://schemas.microsoft.com/office/drawing/2014/main" id="{0C5DC94A-B6EF-4165-A10B-1FC71DEF4C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6408" y="2167836"/>
            <a:ext cx="3426284" cy="3423015"/>
          </a:xfrm>
          <a:prstGeom prst="rect">
            <a:avLst/>
          </a:prstGeom>
        </p:spPr>
      </p:pic>
    </p:spTree>
    <p:extLst>
      <p:ext uri="{BB962C8B-B14F-4D97-AF65-F5344CB8AC3E}">
        <p14:creationId xmlns:p14="http://schemas.microsoft.com/office/powerpoint/2010/main" val="410063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4432544" y="612178"/>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VAD ÄR ETT KOLLEKTIVAVTAL?</a:t>
            </a:r>
          </a:p>
        </p:txBody>
      </p:sp>
      <p:sp>
        <p:nvSpPr>
          <p:cNvPr id="12" name="textruta 11">
            <a:extLst>
              <a:ext uri="{FF2B5EF4-FFF2-40B4-BE49-F238E27FC236}">
                <a16:creationId xmlns:a16="http://schemas.microsoft.com/office/drawing/2014/main" id="{B47CD3FC-E4A7-45AD-9809-8B99F99A645B}"/>
              </a:ext>
            </a:extLst>
          </p:cNvPr>
          <p:cNvSpPr txBox="1"/>
          <p:nvPr/>
        </p:nvSpPr>
        <p:spPr>
          <a:xfrm>
            <a:off x="4432544" y="1340768"/>
            <a:ext cx="4568841" cy="4401205"/>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En överenskommelse mellan arbetsgivare och fack om lön och anställningsvillkor.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Förhandlas fram och tecknas mellan två parter, arbetstagarorganisationen samt arbetsgivarorganisationen.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Innehåller bestämmelser om anställningsformer, löner och ersättning, arbetstider mm.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Gäller för alla som arbetar inom avtalsområdet. Det gäller alltså även för den som inte är med i facket.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Det finns heller ingen lagstiftning som anger att arbetsgivaren måste teckna försäkringar och betala in pension för de anställda.</a:t>
            </a: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11" name="Bildobjekt 10" descr="En bild som visar mark, utomhus, kvast&#10;&#10;Automatiskt genererad beskrivning">
            <a:extLst>
              <a:ext uri="{FF2B5EF4-FFF2-40B4-BE49-F238E27FC236}">
                <a16:creationId xmlns:a16="http://schemas.microsoft.com/office/drawing/2014/main" id="{23B6113C-36AF-4BE5-AE2D-5F322267D9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104456" cy="6869877"/>
          </a:xfrm>
          <a:prstGeom prst="rect">
            <a:avLst/>
          </a:prstGeom>
        </p:spPr>
      </p:pic>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sp>
        <p:nvSpPr>
          <p:cNvPr id="8" name="Ellips 7">
            <a:extLst>
              <a:ext uri="{FF2B5EF4-FFF2-40B4-BE49-F238E27FC236}">
                <a16:creationId xmlns:a16="http://schemas.microsoft.com/office/drawing/2014/main" id="{E33CA09F-E49F-45F9-AEE0-FFAB406376AA}"/>
              </a:ext>
            </a:extLst>
          </p:cNvPr>
          <p:cNvSpPr/>
          <p:nvPr/>
        </p:nvSpPr>
        <p:spPr>
          <a:xfrm>
            <a:off x="1619672" y="4437112"/>
            <a:ext cx="2358008" cy="2169885"/>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sv-SE"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ruta 8">
            <a:extLst>
              <a:ext uri="{FF2B5EF4-FFF2-40B4-BE49-F238E27FC236}">
                <a16:creationId xmlns:a16="http://schemas.microsoft.com/office/drawing/2014/main" id="{F51F1D12-5411-4785-B31C-105CE3BA0C91}"/>
              </a:ext>
            </a:extLst>
          </p:cNvPr>
          <p:cNvSpPr txBox="1"/>
          <p:nvPr/>
        </p:nvSpPr>
        <p:spPr>
          <a:xfrm>
            <a:off x="1907704" y="4860334"/>
            <a:ext cx="1979712" cy="1077218"/>
          </a:xfrm>
          <a:prstGeom prst="rect">
            <a:avLst/>
          </a:prstGeom>
          <a:noFill/>
        </p:spPr>
        <p:txBody>
          <a:bodyPr wrap="square">
            <a:spAutoFit/>
          </a:bodyPr>
          <a:lstStyle/>
          <a:p>
            <a:r>
              <a:rPr lang="sv-SE" sz="1600" dirty="0">
                <a:solidFill>
                  <a:schemeClr val="tx1"/>
                </a:solidFill>
                <a:latin typeface="Verdana" panose="020B0604030504040204" pitchFamily="34" charset="0"/>
                <a:ea typeface="Verdana" panose="020B0604030504040204" pitchFamily="34" charset="0"/>
                <a:cs typeface="Arial" panose="020B0604020202020204" pitchFamily="34" charset="0"/>
              </a:rPr>
              <a:t>Lön enligt avtal för hästskötare över </a:t>
            </a:r>
            <a:r>
              <a:rPr lang="sv-SE" sz="1600" dirty="0">
                <a:latin typeface="Verdana" panose="020B0604030504040204" pitchFamily="34" charset="0"/>
                <a:ea typeface="Verdana" panose="020B0604030504040204" pitchFamily="34" charset="0"/>
                <a:cs typeface="Arial" panose="020B0604020202020204" pitchFamily="34" charset="0"/>
              </a:rPr>
              <a:t>18 år </a:t>
            </a:r>
            <a:r>
              <a:rPr lang="sv-SE" sz="1600" dirty="0">
                <a:solidFill>
                  <a:schemeClr val="tx1"/>
                </a:solidFill>
                <a:latin typeface="Verdana" panose="020B0604030504040204" pitchFamily="34" charset="0"/>
                <a:ea typeface="Verdana" panose="020B0604030504040204" pitchFamily="34" charset="0"/>
                <a:cs typeface="Arial" panose="020B0604020202020204" pitchFamily="34" charset="0"/>
              </a:rPr>
              <a:t>är drygt 25 400 kr. </a:t>
            </a:r>
          </a:p>
        </p:txBody>
      </p:sp>
    </p:spTree>
    <p:extLst>
      <p:ext uri="{BB962C8B-B14F-4D97-AF65-F5344CB8AC3E}">
        <p14:creationId xmlns:p14="http://schemas.microsoft.com/office/powerpoint/2010/main" val="27885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3D83AAA9-5CEF-4FB9-B40D-C6607A382464}"/>
              </a:ext>
            </a:extLst>
          </p:cNvPr>
          <p:cNvSpPr txBox="1"/>
          <p:nvPr/>
        </p:nvSpPr>
        <p:spPr>
          <a:xfrm>
            <a:off x="8028509" y="3650831"/>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Arial" pitchFamily="-106" charset="0"/>
                <a:ea typeface="+mn-ea"/>
                <a:cs typeface="+mn-cs"/>
              </a:rPr>
              <a:t>Foto: Elin LeeApple</a:t>
            </a:r>
          </a:p>
        </p:txBody>
      </p:sp>
      <p:sp>
        <p:nvSpPr>
          <p:cNvPr id="14" name="textruta 13">
            <a:extLst>
              <a:ext uri="{FF2B5EF4-FFF2-40B4-BE49-F238E27FC236}">
                <a16:creationId xmlns:a16="http://schemas.microsoft.com/office/drawing/2014/main" id="{DB6E20F7-17B3-461D-984E-60EAA709C6C9}"/>
              </a:ext>
            </a:extLst>
          </p:cNvPr>
          <p:cNvSpPr txBox="1"/>
          <p:nvPr/>
        </p:nvSpPr>
        <p:spPr>
          <a:xfrm>
            <a:off x="8028509" y="3225845"/>
            <a:ext cx="1224011"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10" name="Rubrik 1">
            <a:extLst>
              <a:ext uri="{FF2B5EF4-FFF2-40B4-BE49-F238E27FC236}">
                <a16:creationId xmlns:a16="http://schemas.microsoft.com/office/drawing/2014/main" id="{94D60FAD-0359-4FC5-ACA4-6D17E34F9144}"/>
              </a:ext>
            </a:extLst>
          </p:cNvPr>
          <p:cNvSpPr txBox="1">
            <a:spLocks/>
          </p:cNvSpPr>
          <p:nvPr/>
        </p:nvSpPr>
        <p:spPr>
          <a:xfrm>
            <a:off x="4283968" y="347096"/>
            <a:ext cx="4536504" cy="4031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rPr>
              <a:t>KOLLEKTIVAVTALADE FÖRSÄKRINGAR GENOM FORA</a:t>
            </a:r>
            <a:endParaRPr kumimoji="0" lang="sv-SE" sz="2400" b="0"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Arial" panose="020B0604020202020204" pitchFamily="34" charset="0"/>
            </a:endParaRPr>
          </a:p>
        </p:txBody>
      </p:sp>
      <p:sp>
        <p:nvSpPr>
          <p:cNvPr id="12" name="textruta 11">
            <a:extLst>
              <a:ext uri="{FF2B5EF4-FFF2-40B4-BE49-F238E27FC236}">
                <a16:creationId xmlns:a16="http://schemas.microsoft.com/office/drawing/2014/main" id="{B47CD3FC-E4A7-45AD-9809-8B99F99A645B}"/>
              </a:ext>
            </a:extLst>
          </p:cNvPr>
          <p:cNvSpPr txBox="1"/>
          <p:nvPr/>
        </p:nvSpPr>
        <p:spPr>
          <a:xfrm>
            <a:off x="4283968" y="1477228"/>
            <a:ext cx="4536504" cy="4832092"/>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Ca 10% av lönen utöver sjukpenningen första året.</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Ersättning vid godkänd arbetsskada.</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Över 25 år fyllda får avsättning till </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tjänste</a:t>
            </a:r>
            <a:r>
              <a:rPr lang="sv-SE" sz="1400" dirty="0">
                <a:solidFill>
                  <a:prstClr val="black"/>
                </a:solidFill>
                <a:latin typeface="Verdana" panose="020B0604030504040204" pitchFamily="34" charset="0"/>
                <a:ea typeface="Verdana" panose="020B0604030504040204" pitchFamily="34" charset="0"/>
              </a:rPr>
              <a:t>p</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ensionen</a:t>
            </a:r>
            <a:r>
              <a:rPr lang="sv-SE" sz="1400" dirty="0">
                <a:solidFill>
                  <a:prstClr val="black"/>
                </a:solidFill>
                <a:latin typeface="Verdana" panose="020B0604030504040204" pitchFamily="34" charset="0"/>
                <a:ea typeface="Verdana" panose="020B0604030504040204" pitchFamily="34" charset="0"/>
              </a:rPr>
              <a:t>, </a:t>
            </a: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ca 10–15% mer i pension än de som arbetar hos en arbetsgivare som inte har kollektivavtal.</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Vid dödsfall får de efterlevande en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klumpsumma pengar.</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10% extra utöver </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föräldra</a:t>
            </a:r>
            <a:r>
              <a:rPr lang="sv-SE" sz="1400" dirty="0">
                <a:solidFill>
                  <a:prstClr val="black"/>
                </a:solidFill>
                <a:latin typeface="Verdana" panose="020B0604030504040204" pitchFamily="34" charset="0"/>
                <a:ea typeface="Verdana" panose="020B0604030504040204" pitchFamily="34" charset="0"/>
              </a:rPr>
              <a:t>p</a:t>
            </a:r>
            <a:r>
              <a:rPr kumimoji="0" lang="sv-SE"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enning</a:t>
            </a: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från Försäkringskassan.</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Omställningsförsäkring vid uppsägning på grund av arbetsbrist. Hjälp till att hitta ett nytt arbete. I vissa fall ekonomisk ersättning.</a:t>
            </a:r>
            <a:b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b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Privata försäkringar som arbetsgivaren tecknar gäller ofta bara fast anställda. </a:t>
            </a:r>
            <a:endParaRPr kumimoji="0" lang="sv-SE"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5" name="textruta 14">
            <a:extLst>
              <a:ext uri="{FF2B5EF4-FFF2-40B4-BE49-F238E27FC236}">
                <a16:creationId xmlns:a16="http://schemas.microsoft.com/office/drawing/2014/main" id="{C6AD300B-83F2-4016-8E00-F9C6CB593991}"/>
              </a:ext>
            </a:extLst>
          </p:cNvPr>
          <p:cNvSpPr txBox="1"/>
          <p:nvPr/>
        </p:nvSpPr>
        <p:spPr>
          <a:xfrm>
            <a:off x="0" y="6657944"/>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pic>
        <p:nvPicPr>
          <p:cNvPr id="3" name="Bildobjekt 2" descr="En bild som visar text, utomhus, himmel, tecken&#10;&#10;Automatiskt genererad beskrivning">
            <a:extLst>
              <a:ext uri="{FF2B5EF4-FFF2-40B4-BE49-F238E27FC236}">
                <a16:creationId xmlns:a16="http://schemas.microsoft.com/office/drawing/2014/main" id="{6B87FE05-5F70-4B45-AF02-EB8DB729FC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067944" cy="6858000"/>
          </a:xfrm>
          <a:prstGeom prst="rect">
            <a:avLst/>
          </a:prstGeom>
        </p:spPr>
      </p:pic>
      <p:sp>
        <p:nvSpPr>
          <p:cNvPr id="8" name="textruta 7">
            <a:extLst>
              <a:ext uri="{FF2B5EF4-FFF2-40B4-BE49-F238E27FC236}">
                <a16:creationId xmlns:a16="http://schemas.microsoft.com/office/drawing/2014/main" id="{CCE5B7E1-8822-42D1-99B7-51808BA4CB35}"/>
              </a:ext>
            </a:extLst>
          </p:cNvPr>
          <p:cNvSpPr txBox="1"/>
          <p:nvPr/>
        </p:nvSpPr>
        <p:spPr>
          <a:xfrm>
            <a:off x="2987316" y="6579929"/>
            <a:ext cx="1188640"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Elin LeeApple</a:t>
            </a:r>
          </a:p>
        </p:txBody>
      </p:sp>
      <p:sp>
        <p:nvSpPr>
          <p:cNvPr id="9" name="Ellips 8">
            <a:extLst>
              <a:ext uri="{FF2B5EF4-FFF2-40B4-BE49-F238E27FC236}">
                <a16:creationId xmlns:a16="http://schemas.microsoft.com/office/drawing/2014/main" id="{9449FE45-0C7C-4BE0-979C-C553C7A5BDD7}"/>
              </a:ext>
            </a:extLst>
          </p:cNvPr>
          <p:cNvSpPr/>
          <p:nvPr/>
        </p:nvSpPr>
        <p:spPr>
          <a:xfrm>
            <a:off x="346543" y="593395"/>
            <a:ext cx="2088232" cy="2088232"/>
          </a:xfrm>
          <a:prstGeom prst="ellipse">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endParaRPr lang="sv-SE" sz="20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2" name="textruta 1">
            <a:extLst>
              <a:ext uri="{FF2B5EF4-FFF2-40B4-BE49-F238E27FC236}">
                <a16:creationId xmlns:a16="http://schemas.microsoft.com/office/drawing/2014/main" id="{62C6B3E6-B865-4998-B23B-8628A752A5E5}"/>
              </a:ext>
            </a:extLst>
          </p:cNvPr>
          <p:cNvSpPr txBox="1"/>
          <p:nvPr/>
        </p:nvSpPr>
        <p:spPr>
          <a:xfrm>
            <a:off x="467544" y="1345123"/>
            <a:ext cx="2376264" cy="584775"/>
          </a:xfrm>
          <a:prstGeom prst="rect">
            <a:avLst/>
          </a:prstGeom>
          <a:noFill/>
        </p:spPr>
        <p:txBody>
          <a:bodyPr wrap="square" rtlCol="0">
            <a:spAutoFit/>
          </a:bodyPr>
          <a:lstStyle/>
          <a:p>
            <a:r>
              <a:rPr lang="sv-SE" sz="1600" dirty="0">
                <a:latin typeface="Verdana" panose="020B0604030504040204" pitchFamily="34" charset="0"/>
                <a:ea typeface="Verdana" panose="020B0604030504040204" pitchFamily="34" charset="0"/>
              </a:rPr>
              <a:t>Gäller för alla på arbetsplatsen</a:t>
            </a:r>
          </a:p>
        </p:txBody>
      </p:sp>
    </p:spTree>
    <p:extLst>
      <p:ext uri="{BB962C8B-B14F-4D97-AF65-F5344CB8AC3E}">
        <p14:creationId xmlns:p14="http://schemas.microsoft.com/office/powerpoint/2010/main" val="140321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D3F09DB7-9851-40D9-B112-48F1578E1298}"/>
              </a:ext>
            </a:extLst>
          </p:cNvPr>
          <p:cNvSpPr txBox="1"/>
          <p:nvPr/>
        </p:nvSpPr>
        <p:spPr>
          <a:xfrm>
            <a:off x="8100392" y="3070175"/>
            <a:ext cx="118864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sp>
        <p:nvSpPr>
          <p:cNvPr id="7" name="Platshållare för innehåll 2">
            <a:extLst>
              <a:ext uri="{FF2B5EF4-FFF2-40B4-BE49-F238E27FC236}">
                <a16:creationId xmlns:a16="http://schemas.microsoft.com/office/drawing/2014/main" id="{AB9AC1CB-6475-4A86-BB49-A8E108BC730D}"/>
              </a:ext>
            </a:extLst>
          </p:cNvPr>
          <p:cNvSpPr txBox="1">
            <a:spLocks/>
          </p:cNvSpPr>
          <p:nvPr/>
        </p:nvSpPr>
        <p:spPr>
          <a:xfrm>
            <a:off x="971600" y="3901916"/>
            <a:ext cx="7632848" cy="20888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ubrik 1">
            <a:extLst>
              <a:ext uri="{FF2B5EF4-FFF2-40B4-BE49-F238E27FC236}">
                <a16:creationId xmlns:a16="http://schemas.microsoft.com/office/drawing/2014/main" id="{C32BF672-B008-41E2-BC2D-696A86541FED}"/>
              </a:ext>
            </a:extLst>
          </p:cNvPr>
          <p:cNvSpPr txBox="1">
            <a:spLocks/>
          </p:cNvSpPr>
          <p:nvPr/>
        </p:nvSpPr>
        <p:spPr>
          <a:xfrm>
            <a:off x="382282" y="4053272"/>
            <a:ext cx="6277949" cy="57548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j-ea"/>
                <a:cs typeface="Arial" panose="020B0604020202020204" pitchFamily="34" charset="0"/>
              </a:rPr>
              <a:t>HUR REDOVISAS BOENDE OCH STALLPLATS?</a:t>
            </a:r>
          </a:p>
        </p:txBody>
      </p:sp>
      <p:sp>
        <p:nvSpPr>
          <p:cNvPr id="2" name="textruta 1">
            <a:extLst>
              <a:ext uri="{FF2B5EF4-FFF2-40B4-BE49-F238E27FC236}">
                <a16:creationId xmlns:a16="http://schemas.microsoft.com/office/drawing/2014/main" id="{C832BD97-F5A2-43C5-AC59-B27D7CC81B4E}"/>
              </a:ext>
            </a:extLst>
          </p:cNvPr>
          <p:cNvSpPr txBox="1"/>
          <p:nvPr/>
        </p:nvSpPr>
        <p:spPr>
          <a:xfrm>
            <a:off x="382282" y="4683697"/>
            <a:ext cx="7200800" cy="181588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Om boende och stallplats erbjuds vid anställningen ska detta tas upp som en inkomst och skattas för.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Att inte ta upp och redovisa boende och stallplats är olagligt. Skatt och arbetsgivaravgifter ska betalas på det som räknas som ersättning för arbete, oavsett om det är lön i pengar eller i form av boende och stallplats.</a:t>
            </a:r>
          </a:p>
        </p:txBody>
      </p:sp>
      <p:pic>
        <p:nvPicPr>
          <p:cNvPr id="4" name="Bildobjekt 3" descr="En bild som visar byggnad, öppen spis&#10;&#10;Automatiskt genererad beskrivning">
            <a:extLst>
              <a:ext uri="{FF2B5EF4-FFF2-40B4-BE49-F238E27FC236}">
                <a16:creationId xmlns:a16="http://schemas.microsoft.com/office/drawing/2014/main" id="{4A6AB37D-149C-4A86-82CB-44A199C3D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3759171"/>
          </a:xfrm>
          <a:prstGeom prst="rect">
            <a:avLst/>
          </a:prstGeom>
        </p:spPr>
      </p:pic>
      <p:sp>
        <p:nvSpPr>
          <p:cNvPr id="13" name="textruta 12">
            <a:extLst>
              <a:ext uri="{FF2B5EF4-FFF2-40B4-BE49-F238E27FC236}">
                <a16:creationId xmlns:a16="http://schemas.microsoft.com/office/drawing/2014/main" id="{D9B31265-EB2F-4B9D-A1B1-D224B8D386DE}"/>
              </a:ext>
            </a:extLst>
          </p:cNvPr>
          <p:cNvSpPr txBox="1"/>
          <p:nvPr/>
        </p:nvSpPr>
        <p:spPr>
          <a:xfrm>
            <a:off x="0" y="3530461"/>
            <a:ext cx="18002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Jessica Ortiz Bergström</a:t>
            </a:r>
          </a:p>
        </p:txBody>
      </p:sp>
    </p:spTree>
    <p:extLst>
      <p:ext uri="{BB962C8B-B14F-4D97-AF65-F5344CB8AC3E}">
        <p14:creationId xmlns:p14="http://schemas.microsoft.com/office/powerpoint/2010/main" val="359986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E83DB6B-F2C4-4E79-9488-060D6B598449}"/>
              </a:ext>
            </a:extLst>
          </p:cNvPr>
          <p:cNvSpPr txBox="1"/>
          <p:nvPr/>
        </p:nvSpPr>
        <p:spPr>
          <a:xfrm>
            <a:off x="5220071" y="332656"/>
            <a:ext cx="336579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a:ln>
                  <a:noFill/>
                </a:ln>
                <a:solidFill>
                  <a:prstClr val="black">
                    <a:lumMod val="75000"/>
                    <a:lumOff val="25000"/>
                  </a:prstClr>
                </a:solidFill>
                <a:effectLst/>
                <a:uLnTx/>
                <a:uFillTx/>
                <a:latin typeface="Franklin Gothic Medium Cond" panose="020B0606030402020204" pitchFamily="34" charset="0"/>
                <a:ea typeface="+mn-ea"/>
                <a:cs typeface="+mn-cs"/>
              </a:rPr>
              <a:t>BYTESTRANSAKTIONER</a:t>
            </a:r>
          </a:p>
        </p:txBody>
      </p:sp>
      <p:sp>
        <p:nvSpPr>
          <p:cNvPr id="5" name="textruta 4">
            <a:extLst>
              <a:ext uri="{FF2B5EF4-FFF2-40B4-BE49-F238E27FC236}">
                <a16:creationId xmlns:a16="http://schemas.microsoft.com/office/drawing/2014/main" id="{78D187B6-8576-46FB-B6C6-8C2C09E6029B}"/>
              </a:ext>
            </a:extLst>
          </p:cNvPr>
          <p:cNvSpPr txBox="1"/>
          <p:nvPr/>
        </p:nvSpPr>
        <p:spPr>
          <a:xfrm>
            <a:off x="5112059" y="1028342"/>
            <a:ext cx="3581822"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Ersättning i annan form än pengar, tex boende eller stallplats, som du får i utbyte mot arbete kallas för en förmån.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Arbetsgivaren ska redovisa förmånen i Arbetsgivardeklarationen.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Om du får ersättning i form av förmåner år 1 så kommer värdet av förmånen förtryckas i deklarationen år 2. Slutskattebeskedet visar om du ska betala in skatt eller inte.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600" dirty="0">
              <a:solidFill>
                <a:prstClr val="black"/>
              </a:solidFill>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800" u="sng" dirty="0">
                <a:solidFill>
                  <a:srgbClr val="0000FF"/>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Hästverksamhet | Skatteverket</a:t>
            </a:r>
            <a:r>
              <a:rPr lang="sv-SE" sz="1800" dirty="0">
                <a:effectLst/>
                <a:latin typeface="Calibri" panose="020F0502020204030204" pitchFamily="34" charset="0"/>
                <a:ea typeface="Calibri" panose="020F0502020204030204" pitchFamily="34" charset="0"/>
              </a:rPr>
              <a:t> </a:t>
            </a:r>
            <a:endParaRPr kumimoji="0" lang="sv-SE"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8" name="textruta 7">
            <a:extLst>
              <a:ext uri="{FF2B5EF4-FFF2-40B4-BE49-F238E27FC236}">
                <a16:creationId xmlns:a16="http://schemas.microsoft.com/office/drawing/2014/main" id="{9EE4D0EC-5316-41FD-94C0-C72C16EF0C59}"/>
              </a:ext>
            </a:extLst>
          </p:cNvPr>
          <p:cNvSpPr txBox="1"/>
          <p:nvPr/>
        </p:nvSpPr>
        <p:spPr>
          <a:xfrm>
            <a:off x="3451735" y="6657945"/>
            <a:ext cx="2592288"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7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Foto: Elin LeeApple</a:t>
            </a:r>
          </a:p>
        </p:txBody>
      </p:sp>
      <p:pic>
        <p:nvPicPr>
          <p:cNvPr id="9" name="Bildobjekt 8" descr="En bild som visar inomhus, tak, kantad, hylla&#10;&#10;Automatiskt genererad beskrivning">
            <a:extLst>
              <a:ext uri="{FF2B5EF4-FFF2-40B4-BE49-F238E27FC236}">
                <a16:creationId xmlns:a16="http://schemas.microsoft.com/office/drawing/2014/main" id="{55D71138-DB5D-4295-9114-8ACEFE1CCB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180820" y="1180820"/>
            <a:ext cx="6858000" cy="4496360"/>
          </a:xfrm>
          <a:prstGeom prst="rect">
            <a:avLst/>
          </a:prstGeom>
        </p:spPr>
      </p:pic>
      <p:sp>
        <p:nvSpPr>
          <p:cNvPr id="6" name="Pil: höger 5">
            <a:extLst>
              <a:ext uri="{FF2B5EF4-FFF2-40B4-BE49-F238E27FC236}">
                <a16:creationId xmlns:a16="http://schemas.microsoft.com/office/drawing/2014/main" id="{CADFCFBD-D6FD-4ECE-AC13-6EF13CF11874}"/>
              </a:ext>
            </a:extLst>
          </p:cNvPr>
          <p:cNvSpPr/>
          <p:nvPr/>
        </p:nvSpPr>
        <p:spPr>
          <a:xfrm>
            <a:off x="4839959" y="5517232"/>
            <a:ext cx="288032" cy="193459"/>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881BFE0D-81CF-75BA-52DB-72349D7D5158}"/>
              </a:ext>
            </a:extLst>
          </p:cNvPr>
          <p:cNvSpPr txBox="1"/>
          <p:nvPr/>
        </p:nvSpPr>
        <p:spPr>
          <a:xfrm>
            <a:off x="82193" y="6524090"/>
            <a:ext cx="2753843" cy="200055"/>
          </a:xfrm>
          <a:prstGeom prst="rect">
            <a:avLst/>
          </a:prstGeom>
          <a:noFill/>
        </p:spPr>
        <p:txBody>
          <a:bodyPr wrap="square" rtlCol="0">
            <a:spAutoFit/>
          </a:bodyPr>
          <a:lstStyle/>
          <a:p>
            <a:r>
              <a:rPr lang="sv-SE" sz="700" i="1" dirty="0">
                <a:solidFill>
                  <a:schemeClr val="bg1"/>
                </a:solidFill>
                <a:latin typeface="Verdana" panose="020B0604030504040204" pitchFamily="34" charset="0"/>
                <a:ea typeface="Verdana" panose="020B0604030504040204" pitchFamily="34" charset="0"/>
              </a:rPr>
              <a:t>Foto: Maria Karlsson</a:t>
            </a:r>
          </a:p>
        </p:txBody>
      </p:sp>
    </p:spTree>
    <p:extLst>
      <p:ext uri="{BB962C8B-B14F-4D97-AF65-F5344CB8AC3E}">
        <p14:creationId xmlns:p14="http://schemas.microsoft.com/office/powerpoint/2010/main" val="349243569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LRF PPT SVENSK.pot</Template>
  <TotalTime>57665</TotalTime>
  <Words>1465</Words>
  <Application>Microsoft Office PowerPoint</Application>
  <PresentationFormat>Bildspel på skärmen (4:3)</PresentationFormat>
  <Paragraphs>204</Paragraphs>
  <Slides>17</Slides>
  <Notes>16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Franklin Gothic Medium</vt:lpstr>
      <vt:lpstr>Franklin Gothic Medium Cond</vt:lpstr>
      <vt:lpstr>Verdana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Karozz Form 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Kvalitetssäkra din hästverksamhet</dc:title>
  <dc:subject/>
  <dc:creator>Nina Minnbergh</dc:creator>
  <cp:keywords/>
  <dc:description/>
  <cp:lastModifiedBy>Maria Karlsson</cp:lastModifiedBy>
  <cp:revision>53</cp:revision>
  <dcterms:created xsi:type="dcterms:W3CDTF">2019-03-25T17:04:32Z</dcterms:created>
  <dcterms:modified xsi:type="dcterms:W3CDTF">2025-05-06T11:47:47Z</dcterms:modified>
  <cp:category/>
</cp:coreProperties>
</file>